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0" r:id="rId4"/>
    <p:sldId id="271" r:id="rId5"/>
    <p:sldId id="263" r:id="rId6"/>
    <p:sldId id="264" r:id="rId7"/>
    <p:sldId id="296" r:id="rId8"/>
    <p:sldId id="266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1" r:id="rId17"/>
    <p:sldId id="280" r:id="rId18"/>
    <p:sldId id="284" r:id="rId19"/>
    <p:sldId id="283" r:id="rId20"/>
    <p:sldId id="282" r:id="rId21"/>
    <p:sldId id="259" r:id="rId22"/>
    <p:sldId id="287" r:id="rId23"/>
    <p:sldId id="285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57" r:id="rId34"/>
    <p:sldId id="262" r:id="rId35"/>
    <p:sldId id="268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614B-B16C-44A4-8A3B-395630FCB4B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3E1B-3DD9-4342-BD0B-6404802EDF6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614B-B16C-44A4-8A3B-395630FCB4B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3E1B-3DD9-4342-BD0B-6404802EDF6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614B-B16C-44A4-8A3B-395630FCB4B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3E1B-3DD9-4342-BD0B-6404802EDF68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614B-B16C-44A4-8A3B-395630FCB4B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3E1B-3DD9-4342-BD0B-6404802EDF6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614B-B16C-44A4-8A3B-395630FCB4B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3E1B-3DD9-4342-BD0B-6404802EDF6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614B-B16C-44A4-8A3B-395630FCB4B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3E1B-3DD9-4342-BD0B-6404802EDF68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614B-B16C-44A4-8A3B-395630FCB4B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3E1B-3DD9-4342-BD0B-6404802EDF6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614B-B16C-44A4-8A3B-395630FCB4B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3E1B-3DD9-4342-BD0B-6404802EDF6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614B-B16C-44A4-8A3B-395630FCB4B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3E1B-3DD9-4342-BD0B-6404802EDF6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614B-B16C-44A4-8A3B-395630FCB4B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3E1B-3DD9-4342-BD0B-6404802EDF68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614B-B16C-44A4-8A3B-395630FCB4B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3E1B-3DD9-4342-BD0B-6404802EDF68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05D614B-B16C-44A4-8A3B-395630FCB4BB}" type="datetimeFigureOut">
              <a:rPr lang="it-IT" smtClean="0"/>
              <a:t>27/05/2015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E83E1B-3DD9-4342-BD0B-6404802EDF68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9632" y="836712"/>
            <a:ext cx="6838528" cy="1103436"/>
          </a:xfrm>
        </p:spPr>
        <p:txBody>
          <a:bodyPr>
            <a:normAutofit/>
          </a:bodyPr>
          <a:lstStyle/>
          <a:p>
            <a:r>
              <a:rPr lang="it-IT" sz="6000" dirty="0" smtClean="0"/>
              <a:t>La banda di </a:t>
            </a:r>
            <a:r>
              <a:rPr lang="it-IT" sz="6000" dirty="0" err="1" smtClean="0"/>
              <a:t>Habiba</a:t>
            </a:r>
            <a:endParaRPr lang="it-IT" sz="6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4351135" cy="28826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89469"/>
            <a:ext cx="2934072" cy="168709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508104" y="4797152"/>
            <a:ext cx="2834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Classe IB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5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48064" y="1268760"/>
            <a:ext cx="3456384" cy="4616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Georgia" pitchFamily="18" charset="0"/>
              </a:rPr>
              <a:t>SUVADRA (l’intrigante)</a:t>
            </a:r>
          </a:p>
          <a:p>
            <a:pPr algn="ctr"/>
            <a:endParaRPr lang="it-IT" b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Origine: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Nepal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Età: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9 anni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Descrizione: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occhi dalla forma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allungata castani  e capelli neri, piuttosto bassina. E’ una bambina molto curiosa e fa sempre 1000 domande.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Pregi: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brava organizzatrice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su qualsiasi argomento vuol saperne sempre di più.</a:t>
            </a:r>
          </a:p>
          <a:p>
            <a:pPr algn="just"/>
            <a:endParaRPr lang="it-IT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87163"/>
            <a:ext cx="3428359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42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64088" y="1340768"/>
            <a:ext cx="3384376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CESARE (il precisino)</a:t>
            </a:r>
          </a:p>
          <a:p>
            <a:pPr algn="ctr"/>
            <a:endParaRPr lang="it-IT" sz="20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Origine: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Italia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Età: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9 anni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Descrizione: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occhi verdi, capelli castani e molto alto. Scout fanatico e patito del pallone.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Pregi: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molto preciso in qualsiasi impresa si cimenti.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ostinato e poco incline ad ascoltare l’opinione degli altri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444618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49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48064" y="620688"/>
            <a:ext cx="3312368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FARIDA (la sognatrice)</a:t>
            </a:r>
          </a:p>
          <a:p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Origine: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Egitto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Età: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8  anni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Descrizione: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h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a i capelli castani e gli occhi neri, di statura media, indossa occhiali rotondi molto particolari. Abita nel condominio di </a:t>
            </a:r>
            <a:r>
              <a:rPr lang="it-IT" sz="2000" dirty="0" err="1" smtClean="0">
                <a:solidFill>
                  <a:schemeClr val="tx2"/>
                </a:solidFill>
                <a:latin typeface="Georgia" pitchFamily="18" charset="0"/>
              </a:rPr>
              <a:t>Habiba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. E’ un po’ strana, vive in un mondo tutto suo, fatto di avventure fantastiche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Pregi: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sorride sempre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quando non le piace qualcuno o qualcosa si chiude a riccio e non parla più.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12397"/>
            <a:ext cx="2376264" cy="5373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78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59602" y="908720"/>
            <a:ext cx="3888432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LANG (il nanetto saggio)</a:t>
            </a:r>
          </a:p>
          <a:p>
            <a:pPr algn="ctr"/>
            <a:endParaRPr lang="it-IT" sz="20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Origine: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Cina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Età: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5  anni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Descrizione: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ha i capelli neri che porta a caschetto, occhi castani a mandorla, magrolino e molto piccolo di statura. Abita nel condominio di </a:t>
            </a:r>
            <a:r>
              <a:rPr lang="it-IT" sz="2000" dirty="0" err="1" smtClean="0">
                <a:solidFill>
                  <a:schemeClr val="tx2"/>
                </a:solidFill>
                <a:latin typeface="Georgia" pitchFamily="18" charset="0"/>
              </a:rPr>
              <a:t>Habiba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 e odia il Signore di sotto. E’ un gran chiacchierone e si arrabbia tantissimo quando qualcuno lo chiama «muso giallo».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Pregi: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molto intelligente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non sta zitto un attimo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38" y="1196752"/>
            <a:ext cx="2570813" cy="5067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14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716016" y="1556792"/>
            <a:ext cx="374441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MEI-LI (l’ammaliatrice)</a:t>
            </a:r>
          </a:p>
          <a:p>
            <a:pPr algn="just"/>
            <a:endParaRPr lang="it-IT" sz="2000" b="1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Origine: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Cina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Età: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9 anni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Descrizione: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pelle giallina, vivaci occhi a mandorla, nasino a patatina e capelli neri che porta a caschetto. Ha un carattere gentile e generoso, ma è molto furba e determinata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Pregi: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grande ammaliatrice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ostinata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0947"/>
            <a:ext cx="2880320" cy="5374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65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3968" y="635779"/>
            <a:ext cx="4104456" cy="5601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FAN-FAN (la tosta)</a:t>
            </a:r>
          </a:p>
          <a:p>
            <a:pPr algn="ctr"/>
            <a:endParaRPr lang="it-IT" sz="2000" b="1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Origine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Cina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Età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9 anni 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Descrizione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cugina di Mei-Li. Ha capelli neri che porta sempre raccolti in due codine, dei bellissimi occhi a mandorla verdi. Naso a patatina e bocca a cuoricino. Nonostante l’aspetto è un vero maschiaccio.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Pregi: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ha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una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mira come nessun altro e una capacità incredibile di insegnare agli altri a colpire il bersaglio. 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tostissima, nessuno riesce a piegarla!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endParaRPr lang="it-IT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2" y="1052736"/>
            <a:ext cx="2553500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33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72000" y="807225"/>
            <a:ext cx="3816424" cy="5201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Georgia" pitchFamily="18" charset="0"/>
              </a:rPr>
              <a:t>RAJIV (il genio della matematica)</a:t>
            </a:r>
          </a:p>
          <a:p>
            <a:pPr algn="ctr"/>
            <a:endParaRPr lang="it-IT" b="1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Origine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India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Età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9 anni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Descrizione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pelle scura, capelli e occhi neri. Un po’ bassino per la sua età. In matematica è il primo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della classe: calcolare per lui è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come per gli altri bambini giocare a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pallone,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una passione divorante.</a:t>
            </a: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Pregi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altruista, aiuta spesso i compagni nei compiti.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guai a contraddirlo, vuol sempre avere ragione.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endParaRPr lang="it-IT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7833"/>
            <a:ext cx="3034920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34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60032" y="764704"/>
            <a:ext cx="3744416" cy="5601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JULIA (la sognatrice)</a:t>
            </a:r>
          </a:p>
          <a:p>
            <a:pPr algn="ctr"/>
            <a:endParaRPr lang="it-IT" sz="2000" b="1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Origine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Ucraina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Età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9 anni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Descrizione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carnagione molto chiara, bellissimi occhi azzurri. E’ una bambina molto delicata e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fragile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ed anche un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po’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timida. Ha lo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sguardo sognante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e scrive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fiabe bellissime. Ama gli animali e sa addomesticarli. E’ l’unica in classe di </a:t>
            </a:r>
            <a:r>
              <a:rPr lang="it-IT" sz="2000" dirty="0" err="1">
                <a:solidFill>
                  <a:schemeClr val="tx2"/>
                </a:solidFill>
                <a:latin typeface="Georgia" pitchFamily="18" charset="0"/>
              </a:rPr>
              <a:t>Habiba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 ad avere un cane.</a:t>
            </a:r>
          </a:p>
          <a:p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Pregi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dolce e gentile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Difetti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a volte troppo sensibile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endParaRPr lang="it-IT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100538" cy="544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76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55976" y="764704"/>
            <a:ext cx="4320480" cy="43704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ASSEF (l’animo nobile)</a:t>
            </a:r>
          </a:p>
          <a:p>
            <a:pPr algn="ctr"/>
            <a:endParaRPr lang="it-IT" sz="2000" b="1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Origine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Afghanistan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Età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9 anni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Descrizione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scuretto di carnagione, ha dei setosi capelli neri e degli occhi sognanti e penetranti. A scuola è il più bravo a fare i disegni e a usare i colori. Sa costruire degli aquiloni di carta velina meravigliosi.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Pregi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sempre sorridente e disponibile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Difetti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molto silenzioso.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endParaRPr lang="it-IT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2110115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47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76056" y="908720"/>
            <a:ext cx="3456384" cy="49859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MATILDA (la ragazza rapita)</a:t>
            </a:r>
          </a:p>
          <a:p>
            <a:pPr algn="ctr"/>
            <a:endParaRPr lang="it-IT" sz="2000" b="1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Origine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Romania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Età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8 anni 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Descrizione: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occhi chiari, capelli lunghi, biondi e lisci. E’ veramente una bella bambina, molto dolce e affettuosa.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Pregi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coraggiosa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diffidente, soprattutto dopo il rapimento. Ma a lei ci penserà Scopetta….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endParaRPr lang="it-IT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2632511" cy="5301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83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06707" y="476672"/>
            <a:ext cx="7344816" cy="25765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La nostra classe, la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IB,  è composta da 24 ragazzi ognuno con le idee ben chiare e un bel caratterino. Le nostre diversità ci portavano spesso allo scontro e i nostri professori, con grande pazienza, ma spesso anche con enorme fatica, si sono trovati a fare da arbitri nelle nostre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contese. 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49129"/>
            <a:ext cx="2155387" cy="30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7" y="2780928"/>
            <a:ext cx="1866247" cy="3323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68960"/>
            <a:ext cx="1965951" cy="3501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2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64088" y="548680"/>
            <a:ext cx="3240360" cy="6155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Georgia" pitchFamily="18" charset="0"/>
              </a:rPr>
              <a:t>TOTO</a:t>
            </a:r>
            <a:r>
              <a:rPr lang="it-IT" b="1" dirty="0" smtClean="0">
                <a:solidFill>
                  <a:schemeClr val="tx2"/>
                </a:solidFill>
              </a:rPr>
              <a:t>’</a:t>
            </a: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Origine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Francia.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E’ il cane della maestra Laura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Età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5 anni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Descrizione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piccolo di taglia, ha un soffice pelo bianco che spesso diventa marrone perché Totò ama rotolarsi nella terra. E’ un grande giocherellone ed è molto sensibile. Non ama stare da solo.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Pregi</a:t>
            </a:r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molto affettuoso e fedele, ama giocare con i bambini.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guai a chi tocca i bambini, diventa feroce come un pitbull!!!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b="1" dirty="0" smtClean="0">
                <a:solidFill>
                  <a:schemeClr val="tx2"/>
                </a:solidFill>
              </a:rPr>
              <a:t> </a:t>
            </a: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970683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74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7609" y="1196751"/>
            <a:ext cx="8208912" cy="453967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  <a:latin typeface="Georgia" pitchFamily="18" charset="0"/>
              </a:rPr>
              <a:t>I bambini nel libro di </a:t>
            </a:r>
            <a:r>
              <a:rPr lang="it-IT" sz="2400" b="1" dirty="0" err="1">
                <a:solidFill>
                  <a:schemeClr val="tx2"/>
                </a:solidFill>
                <a:latin typeface="Georgia" pitchFamily="18" charset="0"/>
              </a:rPr>
              <a:t>Habiba</a:t>
            </a:r>
            <a:r>
              <a:rPr lang="it-IT" sz="2400" b="1" dirty="0">
                <a:solidFill>
                  <a:schemeClr val="tx2"/>
                </a:solidFill>
                <a:latin typeface="Georgia" pitchFamily="18" charset="0"/>
              </a:rPr>
              <a:t> superano i grandi</a:t>
            </a:r>
            <a:r>
              <a:rPr lang="it-IT" sz="2400" dirty="0">
                <a:solidFill>
                  <a:schemeClr val="tx2"/>
                </a:solidFill>
                <a:latin typeface="Georgia" pitchFamily="18" charset="0"/>
              </a:rPr>
              <a:t>,</a:t>
            </a:r>
            <a:r>
              <a:rPr lang="it-IT" sz="24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Georgia" pitchFamily="18" charset="0"/>
              </a:rPr>
              <a:t>si dimostrano migliori, dando loro una grande lezione di tolleranza e integrazione. Le differenze diventano risorse e ciascuno nel suo piccolo dà il suo contributo per </a:t>
            </a:r>
            <a:r>
              <a:rPr lang="it-IT" sz="2400" dirty="0" smtClean="0">
                <a:solidFill>
                  <a:schemeClr val="tx2"/>
                </a:solidFill>
                <a:latin typeface="Georgia" pitchFamily="18" charset="0"/>
              </a:rPr>
              <a:t>la riuscita della congiura. </a:t>
            </a:r>
          </a:p>
          <a:p>
            <a:r>
              <a:rPr lang="it-IT" sz="2400" dirty="0" smtClean="0">
                <a:solidFill>
                  <a:schemeClr val="tx2"/>
                </a:solidFill>
                <a:latin typeface="Georgia" pitchFamily="18" charset="0"/>
              </a:rPr>
              <a:t>La </a:t>
            </a:r>
            <a:r>
              <a:rPr lang="it-IT" sz="2400" dirty="0">
                <a:solidFill>
                  <a:schemeClr val="tx2"/>
                </a:solidFill>
                <a:latin typeface="Georgia" pitchFamily="18" charset="0"/>
              </a:rPr>
              <a:t>fantasia dei bambini non conosce colori di pelle: nella congiura i bambini trovano un ruolo per tutti, persino per quella lagnosa di Jessica. </a:t>
            </a:r>
          </a:p>
        </p:txBody>
      </p:sp>
    </p:spTree>
    <p:extLst>
      <p:ext uri="{BB962C8B-B14F-4D97-AF65-F5344CB8AC3E}">
        <p14:creationId xmlns:p14="http://schemas.microsoft.com/office/powerpoint/2010/main" val="11213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74975" y="620688"/>
            <a:ext cx="7056784" cy="5854541"/>
          </a:xfrm>
          <a:prstGeom prst="horizontalScroll">
            <a:avLst>
              <a:gd name="adj" fmla="val 101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tx2"/>
                </a:solidFill>
                <a:latin typeface="Georgia" pitchFamily="18" charset="0"/>
              </a:rPr>
              <a:t>Sono i grandi questa volta che devono </a:t>
            </a:r>
            <a:r>
              <a:rPr lang="it-IT" sz="4000" b="1" dirty="0" smtClean="0">
                <a:solidFill>
                  <a:schemeClr val="tx2"/>
                </a:solidFill>
                <a:latin typeface="Georgia" pitchFamily="18" charset="0"/>
              </a:rPr>
              <a:t>imparare dai bambini</a:t>
            </a:r>
            <a:r>
              <a:rPr lang="it-IT" sz="4000" dirty="0" smtClean="0">
                <a:solidFill>
                  <a:schemeClr val="tx2"/>
                </a:solidFill>
                <a:latin typeface="Georgia" pitchFamily="18" charset="0"/>
              </a:rPr>
              <a:t>, </a:t>
            </a:r>
            <a:r>
              <a:rPr lang="it-IT" sz="4000" dirty="0">
                <a:solidFill>
                  <a:schemeClr val="tx2"/>
                </a:solidFill>
                <a:latin typeface="Georgia" pitchFamily="18" charset="0"/>
              </a:rPr>
              <a:t>sono loro infatti nel libro i più rigidi, i meno inclini ad accettare la diversità dell’altro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682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860032" y="1222798"/>
            <a:ext cx="2736304" cy="1298377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tx2"/>
                </a:solidFill>
              </a:rPr>
              <a:t>Me la fai crescere a spaghetti come una selvaggia!</a:t>
            </a:r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9768" y="703448"/>
            <a:ext cx="3236302" cy="3635454"/>
          </a:xfrm>
          <a:prstGeom prst="wedgeEllipseCallout">
            <a:avLst>
              <a:gd name="adj1" fmla="val 56488"/>
              <a:gd name="adj2" fmla="val 42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tx2"/>
                </a:solidFill>
              </a:rPr>
              <a:t>Ora non mi dire che non sai più distinguere le banane di casa tua, da quelle schifezze acquose che si mangiano gli italiani! Se non ci fossi io a educare tua figlia…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347761" y="1941632"/>
            <a:ext cx="2808312" cy="4024967"/>
          </a:xfrm>
          <a:prstGeom prst="wedgeEllipseCallout">
            <a:avLst>
              <a:gd name="adj1" fmla="val -60300"/>
              <a:gd name="adj2" fmla="val 177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tx2"/>
                </a:solidFill>
              </a:rPr>
              <a:t>Tua figlia </a:t>
            </a:r>
            <a:r>
              <a:rPr lang="it-IT" b="1" i="1" u="sng" dirty="0">
                <a:solidFill>
                  <a:schemeClr val="tx2"/>
                </a:solidFill>
              </a:rPr>
              <a:t>per Loro</a:t>
            </a:r>
            <a:r>
              <a:rPr lang="it-IT" b="1" i="1" dirty="0">
                <a:solidFill>
                  <a:schemeClr val="tx2"/>
                </a:solidFill>
              </a:rPr>
              <a:t> non sarà italiana mai, vuoi ficcartelo in testa</a:t>
            </a:r>
            <a:r>
              <a:rPr lang="it-IT" b="1" dirty="0">
                <a:solidFill>
                  <a:schemeClr val="tx2"/>
                </a:solidFill>
              </a:rPr>
              <a:t>?”. “</a:t>
            </a:r>
            <a:r>
              <a:rPr lang="it-IT" b="1" i="1" dirty="0">
                <a:solidFill>
                  <a:schemeClr val="tx2"/>
                </a:solidFill>
              </a:rPr>
              <a:t>La fai crescere senza radici e se si guarda allo specchio non sa nemmeno chi è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1735" y="4437112"/>
            <a:ext cx="3312368" cy="2077403"/>
          </a:xfrm>
          <a:prstGeom prst="wedgeEllipseCallout">
            <a:avLst>
              <a:gd name="adj1" fmla="val 56546"/>
              <a:gd name="adj2" fmla="val -262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tx2"/>
                </a:solidFill>
              </a:rPr>
              <a:t>Cosa ti viene in mente, uscire con quel marocchino? Un musulmano, e se fosse un terrorista?”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99886" y="484310"/>
            <a:ext cx="5688632" cy="51077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Georgia" pitchFamily="18" charset="0"/>
              </a:rPr>
              <a:t>ZIA AMINATA</a:t>
            </a:r>
            <a:endParaRPr lang="it-IT" sz="24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05460"/>
            <a:ext cx="2592288" cy="25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38913" y="764704"/>
            <a:ext cx="7632848" cy="473196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2"/>
                </a:solidFill>
                <a:latin typeface="Georgia" pitchFamily="18" charset="0"/>
              </a:rPr>
              <a:t>”….ma </a:t>
            </a:r>
            <a:r>
              <a:rPr lang="it-IT" sz="2800" dirty="0" err="1">
                <a:solidFill>
                  <a:schemeClr val="tx2"/>
                </a:solidFill>
                <a:latin typeface="Georgia" pitchFamily="18" charset="0"/>
              </a:rPr>
              <a:t>Habiba</a:t>
            </a:r>
            <a:r>
              <a:rPr lang="it-IT" sz="2800" dirty="0">
                <a:solidFill>
                  <a:schemeClr val="tx2"/>
                </a:solidFill>
                <a:latin typeface="Georgia" pitchFamily="18" charset="0"/>
              </a:rPr>
              <a:t> sapeva bene chi fosse: “</a:t>
            </a:r>
            <a:r>
              <a:rPr lang="it-IT" sz="2800" b="1" i="1" dirty="0">
                <a:solidFill>
                  <a:schemeClr val="tx2"/>
                </a:solidFill>
                <a:latin typeface="Georgia" pitchFamily="18" charset="0"/>
              </a:rPr>
              <a:t>Faccio la quarta elementare, ho dieci in italiano e nove in storia e….e sono romanista, ecco chi sono! Sono una </a:t>
            </a:r>
            <a:r>
              <a:rPr lang="it-IT" sz="2800" b="1" i="1" dirty="0" err="1">
                <a:solidFill>
                  <a:schemeClr val="tx2"/>
                </a:solidFill>
                <a:latin typeface="Georgia" pitchFamily="18" charset="0"/>
              </a:rPr>
              <a:t>lupetta</a:t>
            </a:r>
            <a:r>
              <a:rPr lang="it-IT" sz="2800" b="1" i="1" dirty="0">
                <a:solidFill>
                  <a:schemeClr val="tx2"/>
                </a:solidFill>
                <a:latin typeface="Georgia" pitchFamily="18" charset="0"/>
              </a:rPr>
              <a:t> della Magica!</a:t>
            </a:r>
            <a:r>
              <a:rPr lang="it-IT" sz="2800" dirty="0">
                <a:solidFill>
                  <a:schemeClr val="tx2"/>
                </a:solidFill>
                <a:latin typeface="Georgia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18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569158"/>
            <a:ext cx="6912768" cy="40862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Georgia" pitchFamily="18" charset="0"/>
              </a:rPr>
              <a:t>LA SIGNORA DI SOPRA</a:t>
            </a:r>
            <a:endParaRPr lang="it-IT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 rot="1059111">
            <a:off x="4291479" y="1160587"/>
            <a:ext cx="4586275" cy="4414480"/>
          </a:xfrm>
          <a:prstGeom prst="wedgeEllipseCallout">
            <a:avLst>
              <a:gd name="adj1" fmla="val -46776"/>
              <a:gd name="adj2" fmla="val 475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chemeClr val="tx2"/>
                </a:solidFill>
              </a:rPr>
              <a:t>«Io </a:t>
            </a:r>
            <a:r>
              <a:rPr lang="it-IT" b="1" i="1" dirty="0">
                <a:solidFill>
                  <a:schemeClr val="tx2"/>
                </a:solidFill>
              </a:rPr>
              <a:t>te l’avevo detto che dovevamo cambiare quartiere! Ma non l’hai visto che razza di gente è venuta a stare in questo quartiere? Pure qui, nel nostro condominio: e tu che non hai nemmeno voluto mettere la porta blindata!! Se non ti decidi ad alzarti, questi ci portano via tutto: i soldi, l’argenteria, i gioielli</a:t>
            </a:r>
            <a:r>
              <a:rPr lang="it-IT" b="1" i="1" dirty="0" smtClean="0">
                <a:solidFill>
                  <a:schemeClr val="tx2"/>
                </a:solidFill>
              </a:rPr>
              <a:t>…». </a:t>
            </a:r>
            <a:endParaRPr lang="it-IT" b="1" i="1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86764"/>
            <a:ext cx="3406613" cy="24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980728"/>
            <a:ext cx="6840760" cy="40862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Georgia" pitchFamily="18" charset="0"/>
              </a:rPr>
              <a:t>IL SIGNORE DI </a:t>
            </a:r>
            <a:r>
              <a:rPr lang="it-IT" b="1" dirty="0" smtClean="0">
                <a:solidFill>
                  <a:schemeClr val="tx2"/>
                </a:solidFill>
                <a:latin typeface="Georgia" pitchFamily="18" charset="0"/>
              </a:rPr>
              <a:t>SOTTO</a:t>
            </a:r>
            <a:endParaRPr lang="it-IT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5516" y="1866319"/>
            <a:ext cx="4392488" cy="2726591"/>
          </a:xfrm>
          <a:prstGeom prst="wedgeEllipseCallout">
            <a:avLst>
              <a:gd name="adj1" fmla="val 35626"/>
              <a:gd name="adj2" fmla="val 6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chemeClr val="tx2"/>
                </a:solidFill>
              </a:rPr>
              <a:t>“Brutta scimmia, tornatene a casa tua nella foresta, invece di rovinare il sonno alla gente per bene!”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868144" y="2507496"/>
            <a:ext cx="2880320" cy="649188"/>
          </a:xfrm>
          <a:prstGeom prst="wedgeEllipseCallout">
            <a:avLst>
              <a:gd name="adj1" fmla="val -24681"/>
              <a:gd name="adj2" fmla="val 1009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tx2"/>
                </a:solidFill>
              </a:rPr>
              <a:t>Muso giallo!!!</a:t>
            </a:r>
            <a:endParaRPr lang="it-IT" sz="2400" b="1" i="1" dirty="0">
              <a:solidFill>
                <a:schemeClr val="tx2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66" y="3576354"/>
            <a:ext cx="3637550" cy="272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93241" y="827519"/>
            <a:ext cx="6480719" cy="408623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  <a:latin typeface="Georgia" pitchFamily="18" charset="0"/>
              </a:rPr>
              <a:t>QUELL’ANTIPATICA DELLA MAESTRA BORRUSO</a:t>
            </a:r>
            <a:endParaRPr lang="it-IT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29" y="2852936"/>
            <a:ext cx="2409825" cy="34480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rot="21405476">
            <a:off x="4337415" y="1489639"/>
            <a:ext cx="3456384" cy="2726591"/>
          </a:xfrm>
          <a:prstGeom prst="wedgeEllipseCallout">
            <a:avLst>
              <a:gd name="adj1" fmla="val -67732"/>
              <a:gd name="adj2" fmla="val 282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“</a:t>
            </a:r>
            <a:r>
              <a:rPr lang="it-IT" sz="2400" b="1" i="1" dirty="0">
                <a:solidFill>
                  <a:schemeClr val="tx2"/>
                </a:solidFill>
              </a:rPr>
              <a:t>Non ti piacerebbe diventare bella come Naomi Campbell</a:t>
            </a:r>
            <a:r>
              <a:rPr lang="it-IT" sz="2400" b="1" dirty="0" smtClean="0">
                <a:solidFill>
                  <a:schemeClr val="tx2"/>
                </a:solidFill>
              </a:rPr>
              <a:t>?”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420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484784"/>
            <a:ext cx="6480720" cy="384179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e </a:t>
            </a:r>
            <a:r>
              <a:rPr lang="it-IT" sz="2800" b="1" dirty="0" err="1">
                <a:solidFill>
                  <a:schemeClr val="tx2"/>
                </a:solidFill>
              </a:rPr>
              <a:t>Habiba</a:t>
            </a:r>
            <a:r>
              <a:rPr lang="it-IT" sz="2800" b="1" dirty="0">
                <a:solidFill>
                  <a:schemeClr val="tx2"/>
                </a:solidFill>
              </a:rPr>
              <a:t> si chiede fra sé e sé “</a:t>
            </a:r>
            <a:r>
              <a:rPr lang="it-IT" sz="2800" b="1" i="1" dirty="0">
                <a:solidFill>
                  <a:schemeClr val="tx2"/>
                </a:solidFill>
              </a:rPr>
              <a:t>ma perché tutti mi devono sempre sbattere in faccia Naomi Campbell, soltanto perché…</a:t>
            </a:r>
            <a:r>
              <a:rPr lang="it-IT" sz="2800" b="1" dirty="0">
                <a:solidFill>
                  <a:schemeClr val="tx2"/>
                </a:solidFill>
              </a:rPr>
              <a:t>”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50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725339"/>
            <a:ext cx="7128792" cy="51077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Georgia" pitchFamily="18" charset="0"/>
              </a:rPr>
              <a:t>…. anche quel superbo di Marco Aurelio…</a:t>
            </a:r>
            <a:endParaRPr lang="it-IT" sz="24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19572" y="1772816"/>
            <a:ext cx="3744416" cy="908864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“ </a:t>
            </a:r>
            <a:r>
              <a:rPr lang="it-IT" b="1" i="1" dirty="0">
                <a:solidFill>
                  <a:schemeClr val="tx2"/>
                </a:solidFill>
              </a:rPr>
              <a:t>Come osi toccare il mio destriero schiava?</a:t>
            </a:r>
            <a:r>
              <a:rPr lang="it-IT" b="1" dirty="0">
                <a:solidFill>
                  <a:schemeClr val="tx2"/>
                </a:solidFill>
              </a:rPr>
              <a:t>”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32" y="3178290"/>
            <a:ext cx="2264878" cy="301983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004048" y="1412776"/>
            <a:ext cx="3564396" cy="2856428"/>
          </a:xfrm>
          <a:prstGeom prst="wedgeEllipseCallout">
            <a:avLst>
              <a:gd name="adj1" fmla="val -49208"/>
              <a:gd name="adj2" fmla="val 430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“ </a:t>
            </a:r>
            <a:r>
              <a:rPr lang="it-IT" b="1" i="1" dirty="0">
                <a:solidFill>
                  <a:schemeClr val="tx2"/>
                </a:solidFill>
              </a:rPr>
              <a:t>Vergogna! Vergogna! Come ti salta in testa, di dare confidenza ad una schiava? E questa come ha fatto ad essere ammessa nel Castello? Da dove viene?</a:t>
            </a:r>
            <a:r>
              <a:rPr lang="it-IT" b="1" dirty="0">
                <a:solidFill>
                  <a:schemeClr val="tx2"/>
                </a:solidFill>
              </a:rPr>
              <a:t>”. </a:t>
            </a:r>
          </a:p>
        </p:txBody>
      </p:sp>
      <p:sp>
        <p:nvSpPr>
          <p:cNvPr id="11" name="CasellaDiTesto 10"/>
          <p:cNvSpPr txBox="1"/>
          <p:nvPr/>
        </p:nvSpPr>
        <p:spPr>
          <a:xfrm rot="416984">
            <a:off x="4254787" y="4474110"/>
            <a:ext cx="2952328" cy="2077403"/>
          </a:xfrm>
          <a:prstGeom prst="wedgeEllipseCallout">
            <a:avLst>
              <a:gd name="adj1" fmla="val -60252"/>
              <a:gd name="adj2" fmla="val 18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“ </a:t>
            </a:r>
            <a:r>
              <a:rPr lang="it-IT" b="1" i="1" dirty="0">
                <a:solidFill>
                  <a:schemeClr val="tx2"/>
                </a:solidFill>
              </a:rPr>
              <a:t>Avete sentito? Viene da una torre, è una prigioniera fuggita dal carcere! Arrestatela!”.</a:t>
            </a:r>
            <a:r>
              <a:rPr lang="it-IT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27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10994" y="548680"/>
            <a:ext cx="7776864" cy="564392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2"/>
                </a:solidFill>
                <a:latin typeface="Georgia" pitchFamily="18" charset="0"/>
              </a:rPr>
              <a:t>Insieme ai nostri docenti abbiamo lavorato a lungo sul tema dell’amicizia e dell’integrazione e la lettura del libro di </a:t>
            </a:r>
            <a:r>
              <a:rPr lang="it-IT" sz="2800" dirty="0" err="1">
                <a:solidFill>
                  <a:schemeClr val="tx2"/>
                </a:solidFill>
                <a:latin typeface="Georgia" pitchFamily="18" charset="0"/>
              </a:rPr>
              <a:t>Habiba</a:t>
            </a:r>
            <a:r>
              <a:rPr lang="it-IT" sz="2800" dirty="0">
                <a:solidFill>
                  <a:schemeClr val="tx2"/>
                </a:solidFill>
                <a:latin typeface="Georgia" pitchFamily="18" charset="0"/>
              </a:rPr>
              <a:t> ci ha aiutato a riflettere su </a:t>
            </a:r>
            <a:r>
              <a:rPr lang="it-IT" sz="2800" dirty="0" smtClean="0">
                <a:solidFill>
                  <a:schemeClr val="tx2"/>
                </a:solidFill>
                <a:latin typeface="Georgia" pitchFamily="18" charset="0"/>
              </a:rPr>
              <a:t>questi argomenti. </a:t>
            </a:r>
            <a:endParaRPr lang="it-IT" sz="2800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800" dirty="0">
                <a:solidFill>
                  <a:schemeClr val="tx2"/>
                </a:solidFill>
                <a:latin typeface="Georgia" pitchFamily="18" charset="0"/>
              </a:rPr>
              <a:t>Ci ha fatto capire che </a:t>
            </a:r>
            <a:r>
              <a:rPr lang="it-IT" sz="2800" b="1" dirty="0">
                <a:solidFill>
                  <a:schemeClr val="tx2"/>
                </a:solidFill>
                <a:latin typeface="Georgia" pitchFamily="18" charset="0"/>
              </a:rPr>
              <a:t>l’unione fa la forza e le differenze tra le persone non sono un limite ma un arricchimento</a:t>
            </a:r>
            <a:r>
              <a:rPr lang="it-IT" sz="2800" dirty="0">
                <a:solidFill>
                  <a:schemeClr val="tx2"/>
                </a:solidFill>
                <a:latin typeface="Georgia" pitchFamily="18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68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15616" y="1988840"/>
            <a:ext cx="7272808" cy="233118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2"/>
                </a:solidFill>
                <a:latin typeface="Georgia" pitchFamily="18" charset="0"/>
              </a:rPr>
              <a:t>…. Ma poco importa, Marco Aurelio era proprio un </a:t>
            </a:r>
            <a:r>
              <a:rPr lang="it-IT" sz="3600" b="1" dirty="0" smtClean="0">
                <a:solidFill>
                  <a:schemeClr val="tx2"/>
                </a:solidFill>
                <a:latin typeface="Georgia" pitchFamily="18" charset="0"/>
              </a:rPr>
              <a:t>pezzo da museo!!!</a:t>
            </a:r>
            <a:endParaRPr lang="it-IT" sz="3600" b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548680"/>
            <a:ext cx="7056784" cy="1055608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  <a:latin typeface="Georgia" pitchFamily="18" charset="0"/>
              </a:rPr>
              <a:t>Per fortuna il Pasquino sdrammatizza: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2304256" cy="30763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139952" y="2132856"/>
            <a:ext cx="3960440" cy="3245941"/>
          </a:xfrm>
          <a:prstGeom prst="wedgeEllipseCallout">
            <a:avLst>
              <a:gd name="adj1" fmla="val -57215"/>
              <a:gd name="adj2" fmla="val 292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“</a:t>
            </a:r>
            <a:r>
              <a:rPr lang="it-IT" sz="2400" b="1" i="1" dirty="0">
                <a:solidFill>
                  <a:schemeClr val="tx2"/>
                </a:solidFill>
              </a:rPr>
              <a:t>Lassalo perde </a:t>
            </a:r>
            <a:r>
              <a:rPr lang="it-IT" sz="2400" b="1" i="1" dirty="0" err="1">
                <a:solidFill>
                  <a:schemeClr val="tx2"/>
                </a:solidFill>
              </a:rPr>
              <a:t>morè</a:t>
            </a:r>
            <a:r>
              <a:rPr lang="it-IT" sz="2400" b="1" i="1" dirty="0">
                <a:solidFill>
                  <a:schemeClr val="tx2"/>
                </a:solidFill>
              </a:rPr>
              <a:t>: a lui ce pensa Garibaldi. Tanto li veri romani </a:t>
            </a:r>
            <a:r>
              <a:rPr lang="it-IT" sz="2400" b="1" i="1" dirty="0" err="1">
                <a:solidFill>
                  <a:schemeClr val="tx2"/>
                </a:solidFill>
              </a:rPr>
              <a:t>semo</a:t>
            </a:r>
            <a:r>
              <a:rPr lang="it-IT" sz="2400" b="1" i="1" dirty="0">
                <a:solidFill>
                  <a:schemeClr val="tx2"/>
                </a:solidFill>
              </a:rPr>
              <a:t> noi, mica ‘sto fanatico a cavallo</a:t>
            </a:r>
            <a:r>
              <a:rPr lang="it-IT" sz="2400" b="1" dirty="0">
                <a:solidFill>
                  <a:schemeClr val="tx2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6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908720"/>
            <a:ext cx="6840760" cy="57888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tx2"/>
                </a:solidFill>
                <a:latin typeface="Georgia" pitchFamily="18" charset="0"/>
              </a:rPr>
              <a:t>… e l’Angelo conclude in bellezza:</a:t>
            </a:r>
            <a:endParaRPr lang="it-IT" sz="28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3435562" cy="364043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644008" y="1988840"/>
            <a:ext cx="4284476" cy="3245941"/>
          </a:xfrm>
          <a:prstGeom prst="wedgeEllipseCallout">
            <a:avLst>
              <a:gd name="adj1" fmla="val -49215"/>
              <a:gd name="adj2" fmla="val 431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“ </a:t>
            </a:r>
            <a:r>
              <a:rPr lang="it-IT" sz="2400" b="1" i="1" dirty="0">
                <a:solidFill>
                  <a:schemeClr val="tx2"/>
                </a:solidFill>
              </a:rPr>
              <a:t>E’ la tua città, </a:t>
            </a:r>
            <a:r>
              <a:rPr lang="it-IT" sz="2400" b="1" i="1" dirty="0" err="1">
                <a:solidFill>
                  <a:schemeClr val="tx2"/>
                </a:solidFill>
              </a:rPr>
              <a:t>Habiba</a:t>
            </a:r>
            <a:r>
              <a:rPr lang="it-IT" sz="2400" b="1" i="1" dirty="0">
                <a:solidFill>
                  <a:schemeClr val="tx2"/>
                </a:solidFill>
              </a:rPr>
              <a:t>. E’ casa tua. Non permettere mai a nessuno di metterlo in dubbio: nemmeno a un imperatore</a:t>
            </a:r>
            <a:r>
              <a:rPr lang="it-IT" sz="2400" b="1" dirty="0">
                <a:solidFill>
                  <a:schemeClr val="tx2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0480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67544" y="-387424"/>
            <a:ext cx="8280920" cy="7157145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sz="2000" i="1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i="1" dirty="0" err="1" smtClean="0">
                <a:solidFill>
                  <a:schemeClr val="tx2"/>
                </a:solidFill>
                <a:latin typeface="Georgia" pitchFamily="18" charset="0"/>
              </a:rPr>
              <a:t>Habiba</a:t>
            </a:r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 ha sangue africano</a:t>
            </a:r>
          </a:p>
          <a:p>
            <a:r>
              <a:rPr lang="it-IT" i="1" dirty="0">
                <a:solidFill>
                  <a:schemeClr val="tx2"/>
                </a:solidFill>
                <a:latin typeface="Georgia" pitchFamily="18" charset="0"/>
              </a:rPr>
              <a:t>m</a:t>
            </a:r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a nasce in Italia </a:t>
            </a:r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attraversando </a:t>
            </a:r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il mare nostrano.</a:t>
            </a:r>
          </a:p>
          <a:p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Vive a </a:t>
            </a:r>
            <a:r>
              <a:rPr lang="it-IT" i="1" dirty="0" err="1" smtClean="0">
                <a:solidFill>
                  <a:schemeClr val="tx2"/>
                </a:solidFill>
                <a:latin typeface="Georgia" pitchFamily="18" charset="0"/>
              </a:rPr>
              <a:t>Torpignattara</a:t>
            </a:r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 ed è romanista</a:t>
            </a:r>
          </a:p>
          <a:p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e porta la sciarpa giallorossa sempre in vista.</a:t>
            </a:r>
          </a:p>
          <a:p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Anche gli amici son di etnie diverse</a:t>
            </a:r>
          </a:p>
          <a:p>
            <a:r>
              <a:rPr lang="it-IT" i="1" dirty="0">
                <a:solidFill>
                  <a:schemeClr val="tx2"/>
                </a:solidFill>
                <a:latin typeface="Georgia" pitchFamily="18" charset="0"/>
              </a:rPr>
              <a:t>m</a:t>
            </a:r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a non si sentono anime perse. </a:t>
            </a:r>
          </a:p>
          <a:p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L’Italia per loro è madre </a:t>
            </a:r>
            <a:r>
              <a:rPr lang="it-IT" i="1" dirty="0">
                <a:solidFill>
                  <a:schemeClr val="tx2"/>
                </a:solidFill>
                <a:latin typeface="Georgia" pitchFamily="18" charset="0"/>
              </a:rPr>
              <a:t>e</a:t>
            </a:r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 non matrigna</a:t>
            </a:r>
          </a:p>
          <a:p>
            <a:r>
              <a:rPr lang="it-IT" i="1" dirty="0">
                <a:solidFill>
                  <a:schemeClr val="tx2"/>
                </a:solidFill>
                <a:latin typeface="Georgia" pitchFamily="18" charset="0"/>
              </a:rPr>
              <a:t>e</a:t>
            </a:r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 loro le si aggrappano come  l’uva alla vigna.</a:t>
            </a:r>
          </a:p>
          <a:p>
            <a:r>
              <a:rPr lang="it-IT" i="1" dirty="0" err="1" smtClean="0">
                <a:solidFill>
                  <a:schemeClr val="tx2"/>
                </a:solidFill>
                <a:latin typeface="Georgia" pitchFamily="18" charset="0"/>
              </a:rPr>
              <a:t>Habiba</a:t>
            </a:r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 e gli amici «volano» insieme</a:t>
            </a:r>
          </a:p>
          <a:p>
            <a:r>
              <a:rPr lang="it-IT" i="1" dirty="0">
                <a:solidFill>
                  <a:schemeClr val="tx2"/>
                </a:solidFill>
                <a:latin typeface="Georgia" pitchFamily="18" charset="0"/>
              </a:rPr>
              <a:t>e</a:t>
            </a:r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 uniti compiono imprese estreme.</a:t>
            </a:r>
          </a:p>
          <a:p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Toccano le stelle, il cielo e la luna</a:t>
            </a:r>
          </a:p>
          <a:p>
            <a:r>
              <a:rPr lang="it-IT" i="1" dirty="0">
                <a:solidFill>
                  <a:schemeClr val="tx2"/>
                </a:solidFill>
                <a:latin typeface="Georgia" pitchFamily="18" charset="0"/>
              </a:rPr>
              <a:t>e</a:t>
            </a:r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 nell’animo non sentono paura alcuna.</a:t>
            </a:r>
          </a:p>
          <a:p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La forza dell’amicizia consiste proprio in questo:</a:t>
            </a:r>
          </a:p>
          <a:p>
            <a:r>
              <a:rPr lang="it-IT" i="1" dirty="0">
                <a:solidFill>
                  <a:schemeClr val="tx2"/>
                </a:solidFill>
                <a:latin typeface="Georgia" pitchFamily="18" charset="0"/>
              </a:rPr>
              <a:t>i</a:t>
            </a:r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nsieme ogni problema diventa un pretesto</a:t>
            </a:r>
          </a:p>
          <a:p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per superare con ali spiegate</a:t>
            </a:r>
          </a:p>
          <a:p>
            <a:r>
              <a:rPr lang="it-IT" i="1" dirty="0">
                <a:solidFill>
                  <a:schemeClr val="tx2"/>
                </a:solidFill>
                <a:latin typeface="Georgia" pitchFamily="18" charset="0"/>
              </a:rPr>
              <a:t>i</a:t>
            </a:r>
            <a:r>
              <a:rPr lang="it-IT" i="1" dirty="0" smtClean="0">
                <a:solidFill>
                  <a:schemeClr val="tx2"/>
                </a:solidFill>
                <a:latin typeface="Georgia" pitchFamily="18" charset="0"/>
              </a:rPr>
              <a:t> pregiudizi che voi grandi create.</a:t>
            </a:r>
          </a:p>
          <a:p>
            <a:endParaRPr lang="it-IT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8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75719" y="332656"/>
            <a:ext cx="7920880" cy="6257389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i="1" dirty="0" smtClean="0">
                <a:solidFill>
                  <a:schemeClr val="tx2"/>
                </a:solidFill>
                <a:latin typeface="Georgia" pitchFamily="18" charset="0"/>
              </a:rPr>
              <a:t>Nell’amicizia non esiste colore</a:t>
            </a:r>
          </a:p>
          <a:p>
            <a:r>
              <a:rPr lang="it-IT" sz="2000" i="1" dirty="0">
                <a:solidFill>
                  <a:schemeClr val="tx2"/>
                </a:solidFill>
                <a:latin typeface="Georgia" pitchFamily="18" charset="0"/>
              </a:rPr>
              <a:t>e</a:t>
            </a:r>
            <a:r>
              <a:rPr lang="it-IT" sz="2000" i="1" dirty="0" smtClean="0">
                <a:solidFill>
                  <a:schemeClr val="tx2"/>
                </a:solidFill>
                <a:latin typeface="Georgia" pitchFamily="18" charset="0"/>
              </a:rPr>
              <a:t>ssa è fatta di solo amore.</a:t>
            </a:r>
          </a:p>
          <a:p>
            <a:r>
              <a:rPr lang="it-IT" sz="2000" i="1" dirty="0" smtClean="0">
                <a:solidFill>
                  <a:schemeClr val="tx2"/>
                </a:solidFill>
                <a:latin typeface="Georgia" pitchFamily="18" charset="0"/>
              </a:rPr>
              <a:t>Bianchi o neri</a:t>
            </a:r>
          </a:p>
          <a:p>
            <a:r>
              <a:rPr lang="it-IT" sz="2000" i="1" dirty="0">
                <a:solidFill>
                  <a:schemeClr val="tx2"/>
                </a:solidFill>
                <a:latin typeface="Georgia" pitchFamily="18" charset="0"/>
              </a:rPr>
              <a:t>l</a:t>
            </a:r>
            <a:r>
              <a:rPr lang="it-IT" sz="2000" i="1" dirty="0" smtClean="0">
                <a:solidFill>
                  <a:schemeClr val="tx2"/>
                </a:solidFill>
                <a:latin typeface="Georgia" pitchFamily="18" charset="0"/>
              </a:rPr>
              <a:t>’importante è che tra noi siam sinceri.</a:t>
            </a:r>
          </a:p>
          <a:p>
            <a:r>
              <a:rPr lang="it-IT" sz="2000" i="1" dirty="0" smtClean="0">
                <a:solidFill>
                  <a:schemeClr val="tx2"/>
                </a:solidFill>
                <a:latin typeface="Georgia" pitchFamily="18" charset="0"/>
              </a:rPr>
              <a:t>Brutti o belli,</a:t>
            </a:r>
          </a:p>
          <a:p>
            <a:r>
              <a:rPr lang="it-IT" sz="2000" i="1" dirty="0">
                <a:solidFill>
                  <a:schemeClr val="tx2"/>
                </a:solidFill>
                <a:latin typeface="Georgia" pitchFamily="18" charset="0"/>
              </a:rPr>
              <a:t>s</a:t>
            </a:r>
            <a:r>
              <a:rPr lang="it-IT" sz="2000" i="1" dirty="0" smtClean="0">
                <a:solidFill>
                  <a:schemeClr val="tx2"/>
                </a:solidFill>
                <a:latin typeface="Georgia" pitchFamily="18" charset="0"/>
              </a:rPr>
              <a:t>iamo tutti fratelli.</a:t>
            </a:r>
          </a:p>
          <a:p>
            <a:r>
              <a:rPr lang="it-IT" sz="2000" i="1" dirty="0">
                <a:solidFill>
                  <a:schemeClr val="tx2"/>
                </a:solidFill>
                <a:latin typeface="Georgia" pitchFamily="18" charset="0"/>
              </a:rPr>
              <a:t>Che vesta semplice oppure firmato</a:t>
            </a:r>
          </a:p>
          <a:p>
            <a:r>
              <a:rPr lang="it-IT" sz="2000" i="1" dirty="0">
                <a:solidFill>
                  <a:schemeClr val="tx2"/>
                </a:solidFill>
                <a:latin typeface="Georgia" pitchFamily="18" charset="0"/>
              </a:rPr>
              <a:t>resta l’amico con cui ho sempre giocato</a:t>
            </a:r>
          </a:p>
          <a:p>
            <a:r>
              <a:rPr lang="it-IT" sz="2000" i="1" dirty="0">
                <a:solidFill>
                  <a:schemeClr val="tx2"/>
                </a:solidFill>
                <a:latin typeface="Georgia" pitchFamily="18" charset="0"/>
              </a:rPr>
              <a:t>Che sia grande oppure piccino</a:t>
            </a:r>
          </a:p>
          <a:p>
            <a:r>
              <a:rPr lang="it-IT" sz="2000" i="1" dirty="0" smtClean="0">
                <a:solidFill>
                  <a:schemeClr val="tx2"/>
                </a:solidFill>
                <a:latin typeface="Georgia" pitchFamily="18" charset="0"/>
              </a:rPr>
              <a:t>l’ </a:t>
            </a:r>
            <a:r>
              <a:rPr lang="it-IT" sz="2000" i="1" dirty="0">
                <a:solidFill>
                  <a:schemeClr val="tx2"/>
                </a:solidFill>
                <a:latin typeface="Georgia" pitchFamily="18" charset="0"/>
              </a:rPr>
              <a:t>importante è che ci resti </a:t>
            </a:r>
            <a:r>
              <a:rPr lang="it-IT" sz="2000" i="1" dirty="0" smtClean="0">
                <a:solidFill>
                  <a:schemeClr val="tx2"/>
                </a:solidFill>
                <a:latin typeface="Georgia" pitchFamily="18" charset="0"/>
              </a:rPr>
              <a:t>vicino</a:t>
            </a:r>
            <a:endParaRPr lang="it-IT" sz="2000" i="1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i="1" dirty="0">
                <a:solidFill>
                  <a:schemeClr val="tx2"/>
                </a:solidFill>
                <a:latin typeface="Georgia" pitchFamily="18" charset="0"/>
              </a:rPr>
              <a:t>s</a:t>
            </a:r>
            <a:r>
              <a:rPr lang="it-IT" sz="2000" i="1" dirty="0" smtClean="0">
                <a:solidFill>
                  <a:schemeClr val="tx2"/>
                </a:solidFill>
                <a:latin typeface="Georgia" pitchFamily="18" charset="0"/>
              </a:rPr>
              <a:t>ia in ricchezza che in povertà </a:t>
            </a:r>
          </a:p>
          <a:p>
            <a:r>
              <a:rPr lang="it-IT" sz="2000" i="1" dirty="0">
                <a:solidFill>
                  <a:schemeClr val="tx2"/>
                </a:solidFill>
                <a:latin typeface="Georgia" pitchFamily="18" charset="0"/>
              </a:rPr>
              <a:t>s</a:t>
            </a:r>
            <a:r>
              <a:rPr lang="it-IT" sz="2000" i="1" dirty="0" smtClean="0">
                <a:solidFill>
                  <a:schemeClr val="tx2"/>
                </a:solidFill>
                <a:latin typeface="Georgia" pitchFamily="18" charset="0"/>
              </a:rPr>
              <a:t>e è un amico, accanto ci rimarrà.</a:t>
            </a:r>
          </a:p>
          <a:p>
            <a:r>
              <a:rPr lang="it-IT" sz="2000" i="1" dirty="0" smtClean="0">
                <a:solidFill>
                  <a:schemeClr val="tx2"/>
                </a:solidFill>
                <a:latin typeface="Georgia" pitchFamily="18" charset="0"/>
              </a:rPr>
              <a:t>Anche se a volte un’opinione ci divide</a:t>
            </a:r>
          </a:p>
          <a:p>
            <a:r>
              <a:rPr lang="it-IT" sz="2000" i="1" dirty="0">
                <a:solidFill>
                  <a:schemeClr val="tx2"/>
                </a:solidFill>
                <a:latin typeface="Georgia" pitchFamily="18" charset="0"/>
              </a:rPr>
              <a:t>s</a:t>
            </a:r>
            <a:r>
              <a:rPr lang="it-IT" sz="2000" i="1" dirty="0" smtClean="0">
                <a:solidFill>
                  <a:schemeClr val="tx2"/>
                </a:solidFill>
                <a:latin typeface="Georgia" pitchFamily="18" charset="0"/>
              </a:rPr>
              <a:t>e l’amicizia è sincera è il buon senso che decide.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705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0797" y="764704"/>
            <a:ext cx="7776864" cy="159502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Georgia" pitchFamily="18" charset="0"/>
              </a:rPr>
              <a:t>Anche il lavoro da noi </a:t>
            </a:r>
            <a:r>
              <a:rPr lang="it-IT" sz="2400" dirty="0" smtClean="0">
                <a:solidFill>
                  <a:schemeClr val="tx2"/>
                </a:solidFill>
                <a:latin typeface="Georgia" pitchFamily="18" charset="0"/>
              </a:rPr>
              <a:t>realizzato su </a:t>
            </a:r>
            <a:r>
              <a:rPr lang="it-IT" sz="2400" dirty="0">
                <a:solidFill>
                  <a:schemeClr val="tx2"/>
                </a:solidFill>
                <a:latin typeface="Georgia" pitchFamily="18" charset="0"/>
              </a:rPr>
              <a:t>questo libro è un esempio di integrazione: ciascuno di noi, nel suo </a:t>
            </a:r>
            <a:r>
              <a:rPr lang="it-IT" sz="2400" dirty="0" smtClean="0">
                <a:solidFill>
                  <a:schemeClr val="tx2"/>
                </a:solidFill>
                <a:latin typeface="Georgia" pitchFamily="18" charset="0"/>
              </a:rPr>
              <a:t>piccolo, </a:t>
            </a:r>
            <a:r>
              <a:rPr lang="it-IT" sz="2400" dirty="0">
                <a:solidFill>
                  <a:schemeClr val="tx2"/>
                </a:solidFill>
                <a:latin typeface="Georgia" pitchFamily="18" charset="0"/>
              </a:rPr>
              <a:t>ha dato il suo contributo.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751968" cy="3791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19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1052736"/>
            <a:ext cx="7200800" cy="4048899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Georgia" pitchFamily="18" charset="0"/>
              </a:rPr>
              <a:t>La “</a:t>
            </a:r>
            <a:r>
              <a:rPr lang="it-IT" sz="2400" b="1" dirty="0">
                <a:solidFill>
                  <a:schemeClr val="tx2"/>
                </a:solidFill>
                <a:latin typeface="Georgia" pitchFamily="18" charset="0"/>
              </a:rPr>
              <a:t>banda di </a:t>
            </a:r>
            <a:r>
              <a:rPr lang="it-IT" sz="2400" b="1" dirty="0" err="1">
                <a:solidFill>
                  <a:schemeClr val="tx2"/>
                </a:solidFill>
                <a:latin typeface="Georgia" pitchFamily="18" charset="0"/>
              </a:rPr>
              <a:t>Habiba</a:t>
            </a:r>
            <a:r>
              <a:rPr lang="it-IT" sz="2400" dirty="0" smtClean="0">
                <a:solidFill>
                  <a:schemeClr val="tx2"/>
                </a:solidFill>
                <a:latin typeface="Georgia" pitchFamily="18" charset="0"/>
              </a:rPr>
              <a:t>” è </a:t>
            </a:r>
            <a:r>
              <a:rPr lang="it-IT" sz="2400" dirty="0">
                <a:solidFill>
                  <a:schemeClr val="tx2"/>
                </a:solidFill>
                <a:latin typeface="Georgia" pitchFamily="18" charset="0"/>
              </a:rPr>
              <a:t>infatti composta da bambini molto differenti fra loro, sia per carattere che per etnia, ognuno con i suoi pregi e con i suoi </a:t>
            </a:r>
            <a:r>
              <a:rPr lang="it-IT" sz="2400" dirty="0" smtClean="0">
                <a:solidFill>
                  <a:schemeClr val="tx2"/>
                </a:solidFill>
                <a:latin typeface="Georgia" pitchFamily="18" charset="0"/>
              </a:rPr>
              <a:t>difetti…</a:t>
            </a:r>
          </a:p>
          <a:p>
            <a:r>
              <a:rPr lang="it-IT" sz="2400" dirty="0">
                <a:solidFill>
                  <a:schemeClr val="tx2"/>
                </a:solidFill>
                <a:latin typeface="Georgia" pitchFamily="18" charset="0"/>
              </a:rPr>
              <a:t>Sarà proprio l’unione delle loro diversità a rendere possibile un’impresa altrimenti </a:t>
            </a:r>
            <a:r>
              <a:rPr lang="it-IT" sz="2400" dirty="0" smtClean="0">
                <a:solidFill>
                  <a:schemeClr val="tx2"/>
                </a:solidFill>
                <a:latin typeface="Georgia" pitchFamily="18" charset="0"/>
              </a:rPr>
              <a:t>irrealizzabile: </a:t>
            </a:r>
            <a:r>
              <a:rPr lang="it-IT" sz="2400" dirty="0">
                <a:solidFill>
                  <a:schemeClr val="tx2"/>
                </a:solidFill>
                <a:latin typeface="Georgia" pitchFamily="18" charset="0"/>
              </a:rPr>
              <a:t>la liberazione della bambina rumena rapita. </a:t>
            </a:r>
          </a:p>
        </p:txBody>
      </p:sp>
    </p:spTree>
    <p:extLst>
      <p:ext uri="{BB962C8B-B14F-4D97-AF65-F5344CB8AC3E}">
        <p14:creationId xmlns:p14="http://schemas.microsoft.com/office/powerpoint/2010/main" val="39598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77513" y="1106157"/>
            <a:ext cx="3384376" cy="529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HABIBA (la magica)</a:t>
            </a:r>
          </a:p>
          <a:p>
            <a:pPr algn="ctr"/>
            <a:endParaRPr lang="it-IT" sz="20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Origine: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Etiopia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Età: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9 anni, frequenta la IV elementare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Descrizione</a:t>
            </a:r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ha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denti di perla, labbra rosa cicciotte e una faccia color del cioccolato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fondente. I suoi capelli sono neri e raccolti in tante treccioline.</a:t>
            </a:r>
          </a:p>
          <a:p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E’ romanista, ha 10 in italiano e 9 in storia.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Pregi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: è molto coraggiosa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non si fida dei «grandi»</a:t>
            </a:r>
            <a:endParaRPr lang="it-IT" sz="20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endParaRPr lang="it-IT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15616" y="404664"/>
            <a:ext cx="7272808" cy="36933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  <a:latin typeface="Georgia" pitchFamily="18" charset="0"/>
              </a:rPr>
              <a:t>Noi ce li siamo immaginati così: </a:t>
            </a:r>
            <a:endParaRPr lang="it-IT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412776"/>
            <a:ext cx="3126335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68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4048" y="836712"/>
            <a:ext cx="3672408" cy="529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SILVIA (la fantasiosa)</a:t>
            </a:r>
          </a:p>
          <a:p>
            <a:pPr algn="ctr"/>
            <a:endParaRPr lang="it-IT" sz="20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Origini: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Italia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Età: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9 anni,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 frequenta la IV elementare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Descrizione: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è la migliore amica di </a:t>
            </a:r>
            <a:r>
              <a:rPr lang="it-IT" sz="2000" dirty="0" err="1" smtClean="0">
                <a:solidFill>
                  <a:schemeClr val="tx2"/>
                </a:solidFill>
                <a:latin typeface="Georgia" pitchFamily="18" charset="0"/>
              </a:rPr>
              <a:t>Habiba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 anche se è laziale. Ha i capelli rossi, le lentiggini e dei bellissimi occhi verdi. Ama il calcio e gioca in una squadra femminile.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Pregi: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ha una grande fantasia ed è capace di inventare storie su qualsiasi argomento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testarda, vuole sempre avere ragione</a:t>
            </a:r>
          </a:p>
          <a:p>
            <a:endParaRPr lang="it-IT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17418"/>
            <a:ext cx="2121086" cy="4869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84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133140" y="1185245"/>
            <a:ext cx="3528392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JESSICA (la guastafeste)</a:t>
            </a:r>
          </a:p>
          <a:p>
            <a:endParaRPr lang="it-IT" sz="2000" b="1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Origine: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Italia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Età: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9 anni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Descrizione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: bionda, occhi castani, è la più alta della classe. Si lamenta spesso e per ogni cosa. Adora le noccioline.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Pregi: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prepara dei dolci buonissimi insieme alla mamma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lagnosa</a:t>
            </a:r>
          </a:p>
          <a:p>
            <a:pPr algn="just"/>
            <a:endParaRPr lang="it-IT" sz="20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9" y="843255"/>
            <a:ext cx="2464572" cy="5085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020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95936" y="570887"/>
            <a:ext cx="4723215" cy="55707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900" b="1" dirty="0" smtClean="0">
                <a:solidFill>
                  <a:schemeClr val="tx2"/>
                </a:solidFill>
                <a:latin typeface="Georgia" pitchFamily="18" charset="0"/>
              </a:rPr>
              <a:t>MICHELE (il segugio)</a:t>
            </a:r>
          </a:p>
          <a:p>
            <a:pPr algn="ctr"/>
            <a:endParaRPr lang="it-IT" sz="19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Origine: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Italia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,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è il fratellino di Silvia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Età: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6 anni, frequenta la prima elementare.</a:t>
            </a:r>
          </a:p>
          <a:p>
            <a:pPr algn="just"/>
            <a:r>
              <a:rPr lang="it-IT" sz="2000" b="1" dirty="0">
                <a:solidFill>
                  <a:schemeClr val="tx2"/>
                </a:solidFill>
                <a:latin typeface="Georgia" pitchFamily="18" charset="0"/>
              </a:rPr>
              <a:t>Descrizione: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b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assino per la sua età, anche lui ha capelli rossi, lentiggini e occhi verdi indagatori.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A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ppassionato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di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pirati,  conosce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a memoria tutte le imprese di Geronimo Stilton e le indagini di Sandrino a </a:t>
            </a:r>
            <a:r>
              <a:rPr lang="it-IT" sz="2000" dirty="0" err="1">
                <a:solidFill>
                  <a:schemeClr val="tx2"/>
                </a:solidFill>
                <a:latin typeface="Georgia" pitchFamily="18" charset="0"/>
              </a:rPr>
              <a:t>Sgobbonia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.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Ama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il cioccolato al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latte.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Pregi: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è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 un vero e proprio investigatore: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per lui la parola </a:t>
            </a:r>
            <a:r>
              <a:rPr lang="it-IT" sz="2000" i="1" dirty="0">
                <a:solidFill>
                  <a:schemeClr val="tx2"/>
                </a:solidFill>
                <a:latin typeface="Georgia" pitchFamily="18" charset="0"/>
              </a:rPr>
              <a:t>indizi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  è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una formula magica. </a:t>
            </a:r>
            <a:endParaRPr lang="it-IT" sz="2000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grande spione ed impiccione, soprattutto degli affari della sorella.</a:t>
            </a:r>
            <a:endParaRPr lang="it-IT" sz="2000" dirty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endParaRPr lang="it-IT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5"/>
            <a:ext cx="2899418" cy="5214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54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55977" y="620688"/>
            <a:ext cx="4189668" cy="5539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  <a:latin typeface="Georgia" pitchFamily="18" charset="0"/>
              </a:rPr>
              <a:t>ISOKE (la misteriosa)</a:t>
            </a:r>
          </a:p>
          <a:p>
            <a:pPr algn="ctr"/>
            <a:endParaRPr lang="it-IT" sz="20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Origine: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Niger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Età: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10 anni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Descrizione: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capelli neri e profondi occhi castani che sembrano leggerti nell’animo. A volte sembra inquietante. Abita nell’appartamento di fronte ad </a:t>
            </a:r>
            <a:r>
              <a:rPr lang="it-IT" sz="2000" dirty="0" err="1" smtClean="0">
                <a:solidFill>
                  <a:schemeClr val="tx2"/>
                </a:solidFill>
                <a:latin typeface="Georgia" pitchFamily="18" charset="0"/>
              </a:rPr>
              <a:t>Habiba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. La sua casa è piena di amuleti ed ama fare i riti magici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. Prega in casa invece che in chiesa e i suoi santi hanno nomi particolari: </a:t>
            </a:r>
            <a:r>
              <a:rPr lang="it-IT" sz="2000" dirty="0" err="1">
                <a:solidFill>
                  <a:schemeClr val="tx2"/>
                </a:solidFill>
                <a:latin typeface="Georgia" pitchFamily="18" charset="0"/>
              </a:rPr>
              <a:t>Shango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, </a:t>
            </a:r>
            <a:r>
              <a:rPr lang="it-IT" sz="2000" dirty="0" err="1">
                <a:solidFill>
                  <a:schemeClr val="tx2"/>
                </a:solidFill>
                <a:latin typeface="Georgia" pitchFamily="18" charset="0"/>
              </a:rPr>
              <a:t>Oxumaré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, Mami </a:t>
            </a:r>
            <a:r>
              <a:rPr lang="it-IT" sz="2000" dirty="0" err="1">
                <a:solidFill>
                  <a:schemeClr val="tx2"/>
                </a:solidFill>
                <a:latin typeface="Georgia" pitchFamily="18" charset="0"/>
              </a:rPr>
              <a:t>Wata</a:t>
            </a:r>
            <a:r>
              <a:rPr lang="it-IT" sz="2000" dirty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.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Pregi: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disponibile con tutti</a:t>
            </a:r>
          </a:p>
          <a:p>
            <a:r>
              <a:rPr lang="it-IT" sz="2000" b="1" dirty="0" smtClean="0">
                <a:solidFill>
                  <a:schemeClr val="tx2"/>
                </a:solidFill>
                <a:latin typeface="Georgia" pitchFamily="18" charset="0"/>
              </a:rPr>
              <a:t>Difetti: </a:t>
            </a:r>
            <a:r>
              <a:rPr lang="it-IT" sz="2000" dirty="0" smtClean="0">
                <a:solidFill>
                  <a:schemeClr val="tx2"/>
                </a:solidFill>
                <a:latin typeface="Georgia" pitchFamily="18" charset="0"/>
              </a:rPr>
              <a:t>molto permalosa</a:t>
            </a:r>
          </a:p>
          <a:p>
            <a:pPr algn="just"/>
            <a:endParaRPr lang="it-IT" b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just"/>
            <a:endParaRPr lang="it-IT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13780"/>
            <a:ext cx="3007079" cy="566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22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425</TotalTime>
  <Words>2066</Words>
  <Application>Microsoft Office PowerPoint</Application>
  <PresentationFormat>Presentazione su schermo (4:3)</PresentationFormat>
  <Paragraphs>180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Onde</vt:lpstr>
      <vt:lpstr>La banda di Habiba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cinzia.carnevale</dc:creator>
  <cp:lastModifiedBy>cinzia.carnevale</cp:lastModifiedBy>
  <cp:revision>97</cp:revision>
  <dcterms:created xsi:type="dcterms:W3CDTF">2015-05-19T15:10:33Z</dcterms:created>
  <dcterms:modified xsi:type="dcterms:W3CDTF">2015-05-27T20:08:09Z</dcterms:modified>
</cp:coreProperties>
</file>