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1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99FF"/>
    <a:srgbClr val="66FF66"/>
    <a:srgbClr val="EEC6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7F1-F816-4DFA-8A11-9003A77314B5}" type="datetimeFigureOut">
              <a:rPr lang="it-IT" smtClean="0"/>
              <a:pPr/>
              <a:t>28/05/2015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9C91-4CEF-4BB2-ADBF-FB45D5F60C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7F1-F816-4DFA-8A11-9003A77314B5}" type="datetimeFigureOut">
              <a:rPr lang="it-IT" smtClean="0"/>
              <a:pPr/>
              <a:t>28/05/2015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9C91-4CEF-4BB2-ADBF-FB45D5F60C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7F1-F816-4DFA-8A11-9003A77314B5}" type="datetimeFigureOut">
              <a:rPr lang="it-IT" smtClean="0"/>
              <a:pPr/>
              <a:t>28/05/2015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9C91-4CEF-4BB2-ADBF-FB45D5F60C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7F1-F816-4DFA-8A11-9003A77314B5}" type="datetimeFigureOut">
              <a:rPr lang="it-IT" smtClean="0"/>
              <a:pPr/>
              <a:t>28/05/2015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9C91-4CEF-4BB2-ADBF-FB45D5F60C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7F1-F816-4DFA-8A11-9003A77314B5}" type="datetimeFigureOut">
              <a:rPr lang="it-IT" smtClean="0"/>
              <a:pPr/>
              <a:t>28/05/2015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9C91-4CEF-4BB2-ADBF-FB45D5F60C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7F1-F816-4DFA-8A11-9003A77314B5}" type="datetimeFigureOut">
              <a:rPr lang="it-IT" smtClean="0"/>
              <a:pPr/>
              <a:t>28/05/2015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9C91-4CEF-4BB2-ADBF-FB45D5F60C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7F1-F816-4DFA-8A11-9003A77314B5}" type="datetimeFigureOut">
              <a:rPr lang="it-IT" smtClean="0"/>
              <a:pPr/>
              <a:t>28/05/2015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9C91-4CEF-4BB2-ADBF-FB45D5F60C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7F1-F816-4DFA-8A11-9003A77314B5}" type="datetimeFigureOut">
              <a:rPr lang="it-IT" smtClean="0"/>
              <a:pPr/>
              <a:t>28/05/2015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9C91-4CEF-4BB2-ADBF-FB45D5F60C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7F1-F816-4DFA-8A11-9003A77314B5}" type="datetimeFigureOut">
              <a:rPr lang="it-IT" smtClean="0"/>
              <a:pPr/>
              <a:t>28/05/2015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9C91-4CEF-4BB2-ADBF-FB45D5F60C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7F1-F816-4DFA-8A11-9003A77314B5}" type="datetimeFigureOut">
              <a:rPr lang="it-IT" smtClean="0"/>
              <a:pPr/>
              <a:t>28/05/2015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9C91-4CEF-4BB2-ADBF-FB45D5F60C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7F1-F816-4DFA-8A11-9003A77314B5}" type="datetimeFigureOut">
              <a:rPr lang="it-IT" smtClean="0"/>
              <a:pPr/>
              <a:t>28/05/2015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9C91-4CEF-4BB2-ADBF-FB45D5F60C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387F1-F816-4DFA-8A11-9003A77314B5}" type="datetimeFigureOut">
              <a:rPr lang="it-IT" smtClean="0"/>
              <a:pPr/>
              <a:t>28/05/2015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B9C91-4CEF-4BB2-ADBF-FB45D5F60C4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.jpeg"/><Relationship Id="rId7" Type="http://schemas.openxmlformats.org/officeDocument/2006/relationships/hyperlink" Target="http://www.nekochan.it/forum/pop_printer_friendly.asp?TOPIC_ID=654" TargetMode="External"/><Relationship Id="rId2" Type="http://schemas.openxmlformats.org/officeDocument/2006/relationships/hyperlink" Target="http://i1.wp.com/www.chronicalibri.it/wp-content/uploads/2014/04/habiba-la-magica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google.it/url?sa=i&amp;rct=j&amp;q=&amp;esrc=s&amp;frm=1&amp;source=images&amp;cd=&amp;cad=rja&amp;uact=8&amp;ved=0CAcQjRw&amp;url=http://www.123rf.com/clipart-vector/ancient_rome.html&amp;ei=vfhkVYCfIsWvUY69gfAC&amp;bvm=bv.93990622,d.d24&amp;psig=AFQjCNHbFHfsE_sxJ6X1_8CdsSo1IOzG0Q&amp;ust=1432766289894100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7.jpeg"/><Relationship Id="rId7" Type="http://schemas.openxmlformats.org/officeDocument/2006/relationships/hyperlink" Target="http://www.google.it/url?sa=i&amp;rct=j&amp;q=&amp;esrc=s&amp;frm=1&amp;source=images&amp;cd=&amp;cad=rja&amp;uact=8&amp;ved=0CAcQjRw&amp;url=http://www.senior.trool.it/it/gif-gif-gif&amp;ei=nitmVc3uHqTP7gayuoLIDw&amp;bvm=bv.93990622,d.bGQ&amp;psig=AFQjCNGpWaBsyjB_mnkqDR6r_AJHVcNvVw&amp;ust=1432845478539976" TargetMode="External"/><Relationship Id="rId2" Type="http://schemas.openxmlformats.org/officeDocument/2006/relationships/hyperlink" Target="http://www.google.it/imgres?imgurl=http://prontoin5minuti.weebly.com/uploads/3/8/6/6/38660799/7389658_orig.jpg&amp;imgrefurl=http://prontoin5minuti.weebly.com/&amp;h=800&amp;w=1066&amp;tbnid=So3nPWDYQHGMGM:&amp;zoom=1&amp;docid=5hYjSQS5HkjerM&amp;ei=CfNkVcnHDMzWUdmegPAE&amp;tbm=isch&amp;ved=0CCwQMygMMA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hyperlink" Target="http://www.google.it/url?sa=i&amp;rct=j&amp;q=&amp;esrc=s&amp;frm=1&amp;source=images&amp;cd=&amp;cad=rja&amp;uact=8&amp;ved=0CAcQjRw&amp;url=http://blog.libero.it/elisabetta982/commenti.php?msgid=7779674&amp;ei=evBkVdjyOczTUbyJgZAN&amp;bvm=bv.93990622,d.d24&amp;psig=AFQjCNGT6BnRUzI61OSp1Uo1ylhFOD96mg&amp;ust=143276489964812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uact=8&amp;ved=0CAcQjRw&amp;url=http://turismo.libertas.sm/2012/03/07/festival-internazionale-dell%E2%80%99aquilone-di-cervia/&amp;ei=IDZmVc2KD-TV7gbW1YO4BA&amp;psig=AFQjCNFV_3z_zRCR-Ch2OOJR1hedsToU0A&amp;ust=1432848155910067" TargetMode="External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frm=1&amp;source=images&amp;cd=&amp;cad=rja&amp;uact=8&amp;ved=0CAcQjRw&amp;url=http://www.visitlazio.com/dettaglio/-/turismo/619934/as-roma-calcio&amp;ei=yDhmVYLbCuLY7AbI54G4Dg&amp;psig=AFQjCNG0FkYxwfBnlkmJGjQfHN4knY0zBg&amp;ust=1432848884070347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frm=1&amp;source=images&amp;cd=&amp;cad=rja&amp;uact=8&amp;ved=0CAcQjRw&amp;url=http://www.magliecalcioriginali.sigratis.it/&amp;ei=HcdlVffJGOS4ygPs6IGICg&amp;psig=AFQjCNG9e-fgju1nx-auDKwHkzW6QPi7Xw&amp;ust=1432819441527531" TargetMode="External"/><Relationship Id="rId3" Type="http://schemas.openxmlformats.org/officeDocument/2006/relationships/image" Target="../media/image45.jpeg"/><Relationship Id="rId7" Type="http://schemas.openxmlformats.org/officeDocument/2006/relationships/image" Target="../media/image47.gif"/><Relationship Id="rId2" Type="http://schemas.openxmlformats.org/officeDocument/2006/relationships/hyperlink" Target="http://www.google.it/imgres?imgurl=http://news.superscommesse.it/wp-content/uploads/2015/04/vidal.jpg&amp;imgrefurl=http://news.superscommesse.it/calcio/2015/04/juventus-vidal-amo-la-juve-qui-fino-a-40-anni-il-triplete-perche-no-53028/&amp;h=360&amp;w=640&amp;tbnid=Y5MpacKkG06SEM:&amp;zoom=1&amp;docid=d7E1np3XgjZczM&amp;ei=ti9iVfCqJYG6sgGw9IHgBA&amp;tbm=isch&amp;ved=0CCwQMygoMCg4Z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ndromedafree.it/gifanimate/archivi/divertenti/risate/08/gif_animate_comiche_05.gif" TargetMode="External"/><Relationship Id="rId5" Type="http://schemas.openxmlformats.org/officeDocument/2006/relationships/image" Target="../media/image46.jpeg"/><Relationship Id="rId4" Type="http://schemas.openxmlformats.org/officeDocument/2006/relationships/hyperlink" Target="http://www.google.it/url?sa=i&amp;rct=j&amp;q=&amp;esrc=s&amp;frm=1&amp;source=images&amp;cd=&amp;cad=rja&amp;uact=8&amp;ved=0CAcQjRw&amp;url=http://www.ilpallonaro.com/sampdoria-roma-formazioni-prima-andrezzoli/&amp;ei=JTdiVeHoIaq17gaK9ICYAQ&amp;bvm=bv.93990622,d.bGg&amp;psig=AFQjCNHH2BANmN2ICITZn4FJdykJrsh6EA&amp;ust=1432586308171279" TargetMode="External"/><Relationship Id="rId9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uact=8&amp;ved=0CAcQjRw&amp;url=http://biancosulnero.blogspot.com/2013_02_01_archive.html&amp;ei=kXplVb7yLYG2UtTggIgC&amp;psig=AFQjCNHN9xp_drQN0l6_ea5gwTay_e12jg&amp;ust=1432800210204986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it/url?sa=i&amp;rct=j&amp;q=&amp;esrc=s&amp;frm=1&amp;source=images&amp;cd=&amp;cad=rja&amp;uact=8&amp;ved=0CAcQjRw&amp;url=http://web.giornalismi.info/mediarom/articoli/art_9297.html&amp;ei=IXtlVeT2FMz9UoiXgIAK&amp;psig=AFQjCNHN9xp_drQN0l6_ea5gwTay_e12jg&amp;ust=1432800210204986" TargetMode="Externa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iovivoaroma.org/gif-animate/l-immagine-che-se-move--291606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://www.iovivoaroma.org/gif-animate/-oggi-so-2765-anni-tanti-auguri-roma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gifanimate.iocresco.it/Varie%201/slides/guestbk2%5b1%5d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7.jpeg"/><Relationship Id="rId7" Type="http://schemas.openxmlformats.org/officeDocument/2006/relationships/image" Target="../media/image19.gif"/><Relationship Id="rId2" Type="http://schemas.openxmlformats.org/officeDocument/2006/relationships/hyperlink" Target="http://www.google.it/imgres?imgurl=http://3.bp.blogspot.com/-AB0eimQY_zE/Ta64aCZm40I/AAAAAAAABx8/KmxNflER-O8/s400/romano.gif&amp;imgrefurl=http://oculimundienclase.blogspot.com/2011/04/las-magistraturas-romanas-cursus.html&amp;h=340&amp;w=177&amp;tbnid=8ehPvfXpCxFBrM:&amp;zoom=1&amp;docid=ACNaPGnqcMlCPM&amp;ei=Z-ZkVaixGomGywPXh4KYCw&amp;tbm=isch&amp;ved=0CEEQMygaMB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papacaio.com.br/modules.php?op=modload&amp;name=Cliparts&amp;file=index&amp;do=showpic&amp;pid=195&amp;orderby=titleA" TargetMode="External"/><Relationship Id="rId5" Type="http://schemas.openxmlformats.org/officeDocument/2006/relationships/image" Target="../media/image18.gif"/><Relationship Id="rId10" Type="http://schemas.openxmlformats.org/officeDocument/2006/relationships/image" Target="../media/image21.gif"/><Relationship Id="rId4" Type="http://schemas.openxmlformats.org/officeDocument/2006/relationships/hyperlink" Target="http://www.1papacaio.com.br/modules.php?op=modload&amp;name=Cliparts&amp;file=index&amp;do=showpic&amp;pid=9098&amp;orderby=titleA" TargetMode="External"/><Relationship Id="rId9" Type="http://schemas.openxmlformats.org/officeDocument/2006/relationships/hyperlink" Target="http://www.google.it/url?sa=i&amp;rct=j&amp;q=&amp;esrc=s&amp;frm=1&amp;source=images&amp;cd=&amp;cad=rja&amp;uact=8&amp;ved=0CAcQjRw&amp;url=http://www.strie.it/Beness_salute-e-malattia_aglio.html&amp;ei=9CxmVbuXNMiX7AaMtYOwDg&amp;bvm=bv.93990622,d.bGQ&amp;psig=AFQjCNE75Ll3XqCcHAjSLzCu8PtTLY1fnA&amp;ust=1432845822529606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hyperlink" Target="http://www.1papacaio.com.br/modules.php?op=modload&amp;name=Ani_Gifs_Etc&amp;file=index&amp;do=showpic&amp;pid=5817&amp;orderby=titleA" TargetMode="External"/><Relationship Id="rId7" Type="http://schemas.openxmlformats.org/officeDocument/2006/relationships/hyperlink" Target="http://www.google.it/url?sa=i&amp;rct=j&amp;q=&amp;esrc=s&amp;frm=1&amp;source=images&amp;cd=&amp;cad=rja&amp;uact=8&amp;ved=0CAcQjRw&amp;url=http://artsworld.pixnet.net/blog/post/53474856-gif%E8%80%81%E9%BC%A0&amp;ei=nitmVc3uHqTP7gayuoLIDw&amp;bvm=bv.93990622,d.bGQ&amp;psig=AFQjCNGpWaBsyjB_mnkqDR6r_AJHVcNvVw&amp;ust=1432845478539976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thumbs.dreamstime.com/z/rome-ancient-roman-forum-21416285.jpg" TargetMode="External"/><Relationship Id="rId4" Type="http://schemas.openxmlformats.org/officeDocument/2006/relationships/image" Target="../media/image23.gif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7.jpeg"/><Relationship Id="rId7" Type="http://schemas.openxmlformats.org/officeDocument/2006/relationships/image" Target="../media/image29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papacaio.com.br/modules.php?op=modload&amp;name=Ani_Gifs_Etc&amp;file=index&amp;do=showpic&amp;pid=2862&amp;orderby=titleA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8.gif"/><Relationship Id="rId10" Type="http://schemas.openxmlformats.org/officeDocument/2006/relationships/hyperlink" Target="http://www.google.it/url?sa=i&amp;rct=j&amp;q=&amp;esrc=s&amp;frm=1&amp;source=images&amp;cd=&amp;cad=rja&amp;uact=8&amp;ved=0CAcQjRw&amp;url=http://tropicalforestryinstitute.org/cucina-con-sara-casa-di-pan-di-zenzero.html&amp;ei=5jJmVeGXL-GS7AaGxIN4&amp;bvm=bv.93990622,d.bGQ&amp;psig=AFQjCNGuZrP2WupnN5pKVUb7AfwZ1jjYJQ&amp;ust=1432847358738213" TargetMode="External"/><Relationship Id="rId4" Type="http://schemas.openxmlformats.org/officeDocument/2006/relationships/hyperlink" Target="http://www.1papacaio.com.br/modules.php?op=modload&amp;name=Futebol&amp;file=index&amp;do=showpic&amp;pid=629&amp;orderby=titleA" TargetMode="External"/><Relationship Id="rId9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&amp;esrc=s&amp;frm=1&amp;source=images&amp;cd=&amp;cad=rja&amp;uact=8&amp;ved=0CAcQjRw&amp;url=http://www.canstockphoto.it/roma-piazza-navona-18366168.html&amp;ei=LvhkVeCHFsGrU7Gog8AC&amp;bvm=bv.93990622,d.d24&amp;psig=AFQjCNHbFHfsE_sxJ6X1_8CdsSo1IOzG0Q&amp;ust=1432766289894100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papacaio.com.br/modules.php?op=modload&amp;name=Ani_Gifs_Etc&amp;file=index&amp;do=showpic&amp;pid=9080&amp;orderby=titleA" TargetMode="External"/><Relationship Id="rId5" Type="http://schemas.openxmlformats.org/officeDocument/2006/relationships/image" Target="../media/image34.gif"/><Relationship Id="rId4" Type="http://schemas.openxmlformats.org/officeDocument/2006/relationships/hyperlink" Target="http://www.1papacaio.com.br/modules.php?op=modload&amp;name=Ani_Gifs_Etc&amp;file=index&amp;do=showpic&amp;pid=2859&amp;orderby=titleA" TargetMode="External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43306" y="2500306"/>
            <a:ext cx="5072098" cy="35719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l"/>
            <a:r>
              <a:rPr lang="it-IT" sz="2000" dirty="0" smtClean="0"/>
              <a:t>“Quando mamma ha comprato questo libro e me lo ha consegnato ho visto un’immagine </a:t>
            </a:r>
            <a:r>
              <a:rPr lang="it-IT" sz="2000" i="1" dirty="0" smtClean="0"/>
              <a:t>strana</a:t>
            </a:r>
            <a:r>
              <a:rPr lang="it-IT" sz="2000" dirty="0" smtClean="0"/>
              <a:t>: una marocchina con una penna che fluttuava sulla mano. Dopo però, leggendolo, ho scoperto che era la scopetta rimpicciolita  e che  lei non era una straniera ma un’ italiana, proprio come me  … mentre leggevo mi incuriosivo sempre più e arrivato alla fine avrei voluto rileggerlo un’altra volta”.</a:t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Lo abbiamo fatto tutti, a nostro modo.</a:t>
            </a:r>
            <a:endParaRPr lang="it-IT" sz="2000" i="1" dirty="0"/>
          </a:p>
        </p:txBody>
      </p:sp>
      <p:pic>
        <p:nvPicPr>
          <p:cNvPr id="4" name="Immagine 3" descr="habiba la magica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278608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sellaDiTesto 5"/>
          <p:cNvSpPr txBox="1"/>
          <p:nvPr/>
        </p:nvSpPr>
        <p:spPr>
          <a:xfrm>
            <a:off x="428596" y="571480"/>
            <a:ext cx="5072098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6">
                    <a:lumMod val="75000"/>
                  </a:schemeClr>
                </a:solidFill>
              </a:rPr>
              <a:t>Schede didattiche: imparare con il sorriso</a:t>
            </a:r>
            <a:endParaRPr lang="it-IT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0" name="Picture 2" descr="Risultati immagini per immagini relative ad Habiba la mag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1214446" cy="80457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292" name="Picture 4" descr="http://previews.123rf.com/images/roxiller/roxiller1312/roxiller131200003/24249423-Roman-Greek-Temple-with-Corinthian-columns-high-detailed-Stock-Vecto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-142900"/>
            <a:ext cx="2214578" cy="221457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6858016" y="571480"/>
            <a:ext cx="1500198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Classe I </a:t>
            </a:r>
          </a:p>
          <a:p>
            <a:endParaRPr lang="it-IT" sz="2400" b="1" dirty="0" smtClean="0"/>
          </a:p>
          <a:p>
            <a:r>
              <a:rPr lang="it-IT" sz="2400" b="1" dirty="0" smtClean="0"/>
              <a:t>Sezione F</a:t>
            </a:r>
            <a:endParaRPr lang="it-IT" sz="2400" b="1" dirty="0"/>
          </a:p>
        </p:txBody>
      </p:sp>
      <p:pic>
        <p:nvPicPr>
          <p:cNvPr id="3" name="Picture 2" descr="http://momsinthecity.files.wordpress.com/2011/06/stelle-animate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2000240"/>
            <a:ext cx="2000264" cy="2000264"/>
          </a:xfrm>
          <a:prstGeom prst="rect">
            <a:avLst/>
          </a:prstGeom>
          <a:noFill/>
        </p:spPr>
      </p:pic>
      <p:pic>
        <p:nvPicPr>
          <p:cNvPr id="9" name="Picture 2" descr="http://momsinthecity.files.wordpress.com/2011/06/stelle-animate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4714884"/>
            <a:ext cx="2000264" cy="2000264"/>
          </a:xfrm>
          <a:prstGeom prst="rect">
            <a:avLst/>
          </a:prstGeom>
          <a:noFill/>
        </p:spPr>
      </p:pic>
      <p:pic>
        <p:nvPicPr>
          <p:cNvPr id="10" name="Immagine 9" descr="http://momsinthecity.files.wordpress.com/2011/06/stelle-animate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85784" y="4429132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Risultati immagini per gif animate spezzatino con piselli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6000768"/>
            <a:ext cx="806130" cy="71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1143000"/>
          </a:xfr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it-IT" sz="2000" dirty="0" smtClean="0"/>
              <a:t> Estratti di schede, schede, schede</a:t>
            </a:r>
            <a:endParaRPr lang="it-IT" sz="20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928802"/>
            <a:ext cx="2786050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Domande di comprensione sui capitoli 7;8;9.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1)Perché </a:t>
            </a:r>
            <a:r>
              <a:rPr kumimoji="0" lang="it-IT" sz="11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prende una nota in classe?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 rot="895422">
            <a:off x="2827297" y="1571549"/>
            <a:ext cx="3429024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bliqueTopLef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Domande di analisi sui capitoli 1;2;3.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1)Perché </a:t>
            </a:r>
            <a:r>
              <a:rPr kumimoji="0" lang="it-IT" sz="11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aveva paura di volare?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*Perché</a:t>
            </a: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soffre di vertigini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*Perché</a:t>
            </a: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è la prima volta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 rot="21139996">
            <a:off x="5229713" y="752413"/>
            <a:ext cx="3857620" cy="110799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  <a:scene3d>
            <a:camera prst="perspectiveHeroicExtremeRightFacing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Domande di lessico sui capitoli 1;2;3.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1)Qual è il significato della parola “</a:t>
            </a:r>
            <a:r>
              <a:rPr kumimoji="0" lang="it-IT" sz="11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gattara</a:t>
            </a: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”?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2)Nella frase “ Ma che bella questa bambina” il soggetto è sottinteso?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3)Nella frase “ Non è giusto, pensava </a:t>
            </a:r>
            <a:r>
              <a:rPr kumimoji="0" lang="it-IT" sz="11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non è giusto”Quanti avverbi ci sono? 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14282" y="5072074"/>
            <a:ext cx="2428892" cy="430887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  <a:scene3d>
            <a:camera prst="perspectiveContrastingLeftFacing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Domande di lessico sui capitoli 4;5;6.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1)Cosa significa la parola “imputato”?</a:t>
            </a:r>
            <a:endParaRPr kumimoji="0" lang="it-IT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286248" y="2928934"/>
            <a:ext cx="4455066" cy="1785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COMPRENSIONE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1)Chi è il personaggio misterioso del 1° capitolo?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2)Cosa regala ad </a:t>
            </a:r>
            <a:r>
              <a:rPr kumimoji="0" lang="it-I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3)Cosa pensava  fosse la </a:t>
            </a:r>
            <a:r>
              <a:rPr kumimoji="0" lang="it-I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gattara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4)Da dove provengono i rumori “</a:t>
            </a:r>
            <a:r>
              <a:rPr kumimoji="0" lang="it-I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toc-toc-toc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”?Chi li produce?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5)Qual è il nome della scopetta?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6) </a:t>
            </a:r>
            <a:r>
              <a:rPr lang="it-IT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osa ha paura </a:t>
            </a:r>
            <a:r>
              <a:rPr lang="it-IT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di fare </a:t>
            </a:r>
            <a:r>
              <a:rPr kumimoji="0" lang="it-I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con Scopetta?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7)Chi è </a:t>
            </a:r>
            <a:r>
              <a:rPr kumimoji="0" lang="it-I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Aminata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? Dove lavora?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8)In che lingua parlavano lei e la madre per non farsi capire da </a:t>
            </a:r>
            <a:r>
              <a:rPr kumimoji="0" lang="it-I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9)Qual è il piatto preferito di </a:t>
            </a:r>
            <a:r>
              <a:rPr kumimoji="0" lang="it-I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 rot="21189468">
            <a:off x="245268" y="5842918"/>
            <a:ext cx="4169731" cy="769441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ANALISI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1)Dividi in sillabe “</a:t>
            </a:r>
            <a:r>
              <a:rPr kumimoji="0" lang="it-I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Ermenelgilda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Saggia Saggina De </a:t>
            </a:r>
            <a:r>
              <a:rPr kumimoji="0" lang="it-I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Scopiis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”?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2)Che cosa rappresenta il termine “</a:t>
            </a:r>
            <a:r>
              <a:rPr kumimoji="0" lang="it-I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sepovranfàn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” nel testo?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3)Quanti tipi di rima ci sono nella filastrocca del secondo capitolo?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 rot="1030114">
            <a:off x="221781" y="2952604"/>
            <a:ext cx="3639138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LESSICO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1)Scrivi tanti altri nomi alterati per Scopetta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2)Scrivi 10 aggettivi riferiti al campo semantico di </a:t>
            </a:r>
            <a:r>
              <a:rPr kumimoji="0" lang="it-I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Habiba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14282" y="4000504"/>
            <a:ext cx="3143809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perspectiveAbove"/>
            <a:lightRig rig="threePt" dir="t"/>
          </a:scene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PRODUZIONE SCRITTA 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Descrivi l’aspetto fisico e il carattere della </a:t>
            </a:r>
            <a:r>
              <a:rPr kumimoji="0" lang="it-I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gattara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429124" y="4714884"/>
            <a:ext cx="3703258" cy="17851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scene3d>
            <a:camera prst="perspectiveHeroicExtremeRightFacing"/>
            <a:lightRig rig="threePt" dir="t"/>
          </a:scene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CAPITOLI 4-5-6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COMPRENSIONE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1)Chi è la signora di sopra?Di cosa aveva paura?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2)Cosa vanno a fare Scopetta e </a:t>
            </a:r>
            <a:r>
              <a:rPr kumimoji="0" lang="it-I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a scuola?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3)Cosa c’era nel cofanetto?Cosa ritrova?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5)Cosa significa l’espressione “le penne all’arrabbiata”?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6)Cosa fanno i bambini per vendicarsi del signore di sotto?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7)Quale pena gli fanno scontare?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8)Qual era il piatto odiato da </a:t>
            </a:r>
            <a:r>
              <a:rPr kumimoji="0" lang="it-IT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rc_mi" descr="http://i42.tinypic.com/2w7pydt.gif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572008"/>
            <a:ext cx="2383155" cy="192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magine 14" descr="Love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2214554"/>
            <a:ext cx="1082356" cy="158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rc_mi" descr="http://www.massimocaruso.it/images/topi/topino.gif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285728"/>
            <a:ext cx="118808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601" grpId="0" animBg="1"/>
      <p:bldP spid="25602" grpId="0" animBg="1"/>
      <p:bldP spid="25603" grpId="0" animBg="1"/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01080" cy="193991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chemeClr val="accent2"/>
                </a:solidFill>
              </a:rPr>
              <a:t>“In questo anno sono successe molte cose belle che all’inizio dell’anno non mi sarei mai immaginato e </a:t>
            </a:r>
            <a:r>
              <a:rPr lang="it-IT" sz="3600" b="1" dirty="0" err="1" smtClean="0">
                <a:solidFill>
                  <a:schemeClr val="accent2"/>
                </a:solidFill>
              </a:rPr>
              <a:t>Habiba</a:t>
            </a:r>
            <a:r>
              <a:rPr lang="it-IT" sz="3600" b="1" dirty="0" smtClean="0">
                <a:solidFill>
                  <a:schemeClr val="accent2"/>
                </a:solidFill>
              </a:rPr>
              <a:t> è una di queste”.</a:t>
            </a:r>
            <a:r>
              <a:rPr lang="it-IT" b="1" dirty="0" smtClean="0">
                <a:solidFill>
                  <a:schemeClr val="accent2"/>
                </a:solidFill>
              </a:rPr>
              <a:t/>
            </a:r>
            <a:br>
              <a:rPr lang="it-IT" b="1" dirty="0" smtClean="0">
                <a:solidFill>
                  <a:schemeClr val="accent2"/>
                </a:solidFill>
              </a:rPr>
            </a:b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2689227"/>
            <a:ext cx="8229600" cy="4168773"/>
          </a:xfr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Mancano ancora all’appello due domande che vorremmo rivolgere a Lei:</a:t>
            </a:r>
          </a:p>
          <a:p>
            <a:pPr lvl="0"/>
            <a:r>
              <a:rPr lang="it-IT" b="1" dirty="0" smtClean="0"/>
              <a:t>“ Cosa pensa di questa nostra analisi del testo?”  </a:t>
            </a:r>
          </a:p>
          <a:p>
            <a:pPr lvl="0"/>
            <a:r>
              <a:rPr lang="it-IT" b="1" i="1" dirty="0" smtClean="0"/>
              <a:t>“Il mondo è proprio fatto alla rovescia” </a:t>
            </a:r>
            <a:r>
              <a:rPr lang="it-IT" b="1" dirty="0" smtClean="0"/>
              <a:t>pensa </a:t>
            </a:r>
            <a:r>
              <a:rPr lang="it-IT" b="1" dirty="0" err="1" smtClean="0"/>
              <a:t>Habiba</a:t>
            </a:r>
            <a:r>
              <a:rPr lang="it-IT" b="1" dirty="0" smtClean="0"/>
              <a:t>. Anche lei crede che sia così?</a:t>
            </a:r>
          </a:p>
          <a:p>
            <a:pPr lvl="0">
              <a:buNone/>
            </a:pPr>
            <a:endParaRPr lang="it-IT" dirty="0" smtClean="0"/>
          </a:p>
          <a:p>
            <a:pPr lvl="0"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http://images.gofreedownload.net/cartoon-children-vector-1875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929306"/>
            <a:ext cx="192882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irc_mi" descr="http://turismo.libertas.sm/wp-content/uploads/2012/03/festival-aquiloni-cervia-263x108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576865">
            <a:off x="435143" y="1765804"/>
            <a:ext cx="1915732" cy="81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4" descr="aquilone : rosso e giallo aquilone sul astratto sfondo del camp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34510">
            <a:off x="7163638" y="1613418"/>
            <a:ext cx="1753935" cy="1753935"/>
          </a:xfrm>
          <a:prstGeom prst="rect">
            <a:avLst/>
          </a:prstGeom>
          <a:noFill/>
        </p:spPr>
      </p:pic>
      <p:pic>
        <p:nvPicPr>
          <p:cNvPr id="7" name="irc_mi" descr="http://www.visitlazio.com/documents/563196/597181/roma_quadrato.jpg/577649bc-5350-4e7f-94eb-5096a821c1d8?t=1398709444488?t=1398702244488&amp;imageThumbnail=2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71925">
            <a:off x="8350039" y="2009132"/>
            <a:ext cx="382964" cy="339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4786346" cy="1071570"/>
          </a:xfrm>
          <a:solidFill>
            <a:srgbClr val="EEC61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it-IT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Grazie…</a:t>
            </a:r>
            <a:r>
              <a:rPr lang="it-IT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di </a:t>
            </a:r>
            <a:endParaRPr lang="it-IT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Immagine 3" descr="Risultati immagini per juventus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35004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Freccia a destra 9"/>
          <p:cNvSpPr/>
          <p:nvPr/>
        </p:nvSpPr>
        <p:spPr>
          <a:xfrm rot="8499645">
            <a:off x="1978713" y="1740131"/>
            <a:ext cx="1638552" cy="50025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6626" name="Picture 2" descr="http://www.ilpallonaro.com/wp-content/uploads/2013/02/16048850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928934"/>
            <a:ext cx="4162425" cy="37433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Fumetto 2 13"/>
          <p:cNvSpPr/>
          <p:nvPr/>
        </p:nvSpPr>
        <p:spPr>
          <a:xfrm rot="923077">
            <a:off x="4643748" y="821925"/>
            <a:ext cx="4312291" cy="1999441"/>
          </a:xfrm>
          <a:prstGeom prst="wedgeRoundRectCallout">
            <a:avLst>
              <a:gd name="adj1" fmla="val 6493"/>
              <a:gd name="adj2" fmla="val 10810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“</a:t>
            </a:r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CHIARA</a:t>
            </a:r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MO, L'ARR</a:t>
            </a:r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INGRAO </a:t>
            </a:r>
          </a:p>
          <a:p>
            <a:pPr algn="ctr"/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IO</a:t>
            </a:r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..."</a:t>
            </a:r>
            <a:endParaRPr lang="it-IT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 descr="http://www.andromedafree.it/gifanimate/archivi/divertenti/risate/08/gif_animate_comiche_05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142852"/>
            <a:ext cx="928694" cy="8543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9" name="Picture 5" descr="http://www.webgif.org/gif_animate/sport/calcio/immagini/91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1" y="6000768"/>
            <a:ext cx="714379" cy="71438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26" name="AutoShape 2" descr="Risultati immagini per aquilone giallo rosso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Analizzando “</a:t>
            </a:r>
            <a:r>
              <a:rPr lang="it-IT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Habiba</a:t>
            </a: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    Leggendo </a:t>
            </a:r>
            <a:r>
              <a:rPr lang="it-IT" dirty="0"/>
              <a:t>questo testo e analizzandolo, ci siamo resi conto che offre </a:t>
            </a:r>
            <a:r>
              <a:rPr lang="it-IT" b="1" dirty="0"/>
              <a:t>moltissimi spunti di riflessione</a:t>
            </a:r>
            <a:r>
              <a:rPr lang="it-IT" dirty="0"/>
              <a:t> sui quali ci siamo soffermati a lungo, dal razzismo al </a:t>
            </a:r>
            <a:r>
              <a:rPr lang="it-IT" dirty="0" smtClean="0"/>
              <a:t>credere </a:t>
            </a:r>
            <a:r>
              <a:rPr lang="it-IT" dirty="0"/>
              <a:t>nella fantasia nonostante tutto, dalla passione per le cose che ci piacciono al credere nei sogni che si realizzano se si hanno pazienza e amore. Tutto questo lo abbiamo scoperto con </a:t>
            </a:r>
            <a:r>
              <a:rPr lang="it-IT" b="1" dirty="0" smtClean="0"/>
              <a:t>un’ </a:t>
            </a:r>
            <a:r>
              <a:rPr lang="it-IT" b="1" dirty="0"/>
              <a:t>attività di tipo </a:t>
            </a:r>
            <a:r>
              <a:rPr lang="it-IT" b="1" dirty="0" err="1"/>
              <a:t>laboratoriale</a:t>
            </a:r>
            <a:r>
              <a:rPr lang="it-IT" b="1" dirty="0"/>
              <a:t> </a:t>
            </a:r>
            <a:r>
              <a:rPr lang="it-IT" dirty="0"/>
              <a:t>che ci ha mostrato quanto possa essere piacevole condividere e confrontare i diversi punti di vista.</a:t>
            </a:r>
          </a:p>
          <a:p>
            <a:endParaRPr lang="it-IT" dirty="0"/>
          </a:p>
        </p:txBody>
      </p:sp>
      <p:sp>
        <p:nvSpPr>
          <p:cNvPr id="11266" name="AutoShape 2" descr="Risultati immagini per gif animate roma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Picture 2" descr="http://www.zshusova.cz/imige/školáčc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714356"/>
            <a:ext cx="1714512" cy="1010234"/>
          </a:xfrm>
          <a:prstGeom prst="rect">
            <a:avLst/>
          </a:prstGeom>
          <a:noFill/>
        </p:spPr>
      </p:pic>
      <p:pic>
        <p:nvPicPr>
          <p:cNvPr id="7" name="irc_mi" descr="http://2.bp.blogspot.com/-cbZ3vf_sYAw/USJwTa7KAEI/AAAAAAAABJc/NmFibSgmBqc/s1600/gif_preschool-026.gif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290"/>
            <a:ext cx="100013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eb.giornalismi.info/mediarom/images/img_920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5889477"/>
            <a:ext cx="857256" cy="9685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    Questo testo ci ha permesso di lavorare divertendoci e come in altre occasioni nel corso di questo anno, abbiamo scoperto che le ore passate in classe possono essere anche “rilassanti”: l’analisi portata avanti in questo modo ci ha fatto arrivare, di volta in volta, la scintilla che ci serviva per andare avanti.  Ognuno con un compito da portare a termine: ci siamo accorti che  piano piano si accendevano anche le lampadine spente del nostro cervello. </a:t>
            </a:r>
            <a:endParaRPr lang="it-IT" dirty="0"/>
          </a:p>
        </p:txBody>
      </p:sp>
      <p:pic>
        <p:nvPicPr>
          <p:cNvPr id="10242" name="Picture 2" descr="http://www.iovivoaroma.org/public/images/76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2428892" cy="1518058"/>
          </a:xfrm>
          <a:prstGeom prst="rect">
            <a:avLst/>
          </a:prstGeom>
          <a:noFill/>
        </p:spPr>
      </p:pic>
      <p:pic>
        <p:nvPicPr>
          <p:cNvPr id="4" name="Picture 4" descr="http://www.iovivoaroma.org/public/images/43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357166"/>
            <a:ext cx="1571636" cy="17121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    Ma la cosa che ci ha davvero entusiasmati è stata la scelta </a:t>
            </a:r>
            <a:r>
              <a:rPr lang="it-IT" b="1" dirty="0" smtClean="0"/>
              <a:t>di ideare delle schede didattiche</a:t>
            </a:r>
            <a:r>
              <a:rPr lang="it-IT" dirty="0" smtClean="0"/>
              <a:t> dei vari capitoli: molti di noi si sono sentiti dei veri “detective” alla ricerca di domande utili per la </a:t>
            </a:r>
            <a:r>
              <a:rPr lang="it-IT" b="1" dirty="0" smtClean="0"/>
              <a:t>produzione scritta</a:t>
            </a:r>
            <a:r>
              <a:rPr lang="it-IT" dirty="0" smtClean="0"/>
              <a:t> ma anche </a:t>
            </a:r>
            <a:r>
              <a:rPr lang="it-IT" b="1" dirty="0" smtClean="0"/>
              <a:t>quesiti  di comprensione</a:t>
            </a:r>
            <a:r>
              <a:rPr lang="it-IT" dirty="0" smtClean="0"/>
              <a:t>, </a:t>
            </a:r>
            <a:r>
              <a:rPr lang="it-IT" b="1" dirty="0" smtClean="0"/>
              <a:t>di analisi</a:t>
            </a:r>
            <a:r>
              <a:rPr lang="it-IT" dirty="0" smtClean="0"/>
              <a:t>, </a:t>
            </a:r>
            <a:r>
              <a:rPr lang="it-IT" b="1" dirty="0" smtClean="0"/>
              <a:t>di lessico</a:t>
            </a:r>
            <a:r>
              <a:rPr lang="it-IT" dirty="0" smtClean="0"/>
              <a:t>. Abbiamo immaginato tanti studenti come noi, alle prese con questi quesiti e ci siamo sforzati di inventarli seguendo la nostra curiosità. </a:t>
            </a:r>
          </a:p>
          <a:p>
            <a:endParaRPr lang="it-IT" dirty="0"/>
          </a:p>
        </p:txBody>
      </p:sp>
      <p:pic>
        <p:nvPicPr>
          <p:cNvPr id="4" name="Immagine 3" descr="guestbk2[1]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6143620"/>
            <a:ext cx="8572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Risultati immagini per gif animate alun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42852"/>
            <a:ext cx="1357322" cy="1357322"/>
          </a:xfrm>
          <a:prstGeom prst="rect">
            <a:avLst/>
          </a:prstGeom>
          <a:noFill/>
        </p:spPr>
      </p:pic>
      <p:pic>
        <p:nvPicPr>
          <p:cNvPr id="9220" name="Picture 4" descr="Risultati immagini per gif animate alunn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357166"/>
            <a:ext cx="1209675" cy="1209676"/>
          </a:xfrm>
          <a:prstGeom prst="rect">
            <a:avLst/>
          </a:prstGeom>
          <a:noFill/>
        </p:spPr>
      </p:pic>
      <p:pic>
        <p:nvPicPr>
          <p:cNvPr id="9222" name="Picture 6" descr="Risultati immagini per gif animate alunn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85728"/>
            <a:ext cx="1581150" cy="11525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buNone/>
            </a:pPr>
            <a:r>
              <a:rPr lang="it-IT" dirty="0" smtClean="0"/>
              <a:t>   Una volta ideate le domande, ci siamo riuniti in gruppo e le abbiamo confrontate: abbiamo visto l’efficienza del lavoro collaborativo e tutti abbiamo lavorato in modo responsabile e disciplinato anche se sembrava non volessimo mai mettere fine alla “ricerca”: ogni passo del libro apriva la mente a nuove domande o alla revisione di quelle precedenti! </a:t>
            </a:r>
            <a:endParaRPr lang="it-IT" dirty="0"/>
          </a:p>
        </p:txBody>
      </p:sp>
      <p:pic>
        <p:nvPicPr>
          <p:cNvPr id="8194" name="Picture 2" descr="Risultati immagini per gif animate alun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2333625" cy="1019176"/>
          </a:xfrm>
          <a:prstGeom prst="rect">
            <a:avLst/>
          </a:prstGeom>
          <a:noFill/>
        </p:spPr>
      </p:pic>
      <p:pic>
        <p:nvPicPr>
          <p:cNvPr id="8196" name="Picture 4" descr="Risultati immagini per gif animate alun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71480"/>
            <a:ext cx="752475" cy="485775"/>
          </a:xfrm>
          <a:prstGeom prst="rect">
            <a:avLst/>
          </a:prstGeom>
          <a:noFill/>
        </p:spPr>
      </p:pic>
      <p:pic>
        <p:nvPicPr>
          <p:cNvPr id="8198" name="Picture 6" descr="http://www.andromedafree.it/gifanimate/archivi/scuola/pagine/10/gif_animate_scuola_0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6143625"/>
            <a:ext cx="5715000" cy="714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it-IT" dirty="0" smtClean="0"/>
              <a:t>Alcune nostre osservazioni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4282" y="1357298"/>
            <a:ext cx="242889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t-IT" dirty="0" smtClean="0"/>
              <a:t>… sono molto emozionata per l’incontro con l’autrice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357950" y="2000240"/>
            <a:ext cx="242889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t-IT" dirty="0" smtClean="0"/>
              <a:t>Più scrivevo più mi divertivo … e non vedo l’ora che arrivi l’autrice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429124" y="4500570"/>
            <a:ext cx="4429156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t-IT" dirty="0" smtClean="0"/>
              <a:t>Chiara Ingrao, abbiamo fatto un “riassunto” delle parole chiave  e poi ci siamo divisi in sei gruppi per fare le domande; mi sono divertito molto ma  con il nostro gruppo non eravamo tanto “partecipanti” e allora è stato smantellato e io sono andato con tutte femmine!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500430" y="2000240"/>
            <a:ext cx="2428892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t-IT" dirty="0" smtClean="0"/>
              <a:t> Creando queste schede mi sono sentita come una piccola scrittrice, una piccola maestra all’opera </a:t>
            </a:r>
          </a:p>
          <a:p>
            <a:r>
              <a:rPr lang="it-IT" dirty="0" smtClean="0"/>
              <a:t>per i suoi alunni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14348" y="2643182"/>
            <a:ext cx="2428892" cy="39703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it-IT" dirty="0" smtClean="0"/>
              <a:t>Lavorando in questo modo ho notato che è più facile e divertente capire e anche più veloce la comprensione. Un difetto, a mio parere, è che se il gruppo non funziona al meglio, chi è volenteroso non può usufruire del confronto con i propri compagni  e del confronto con altri gruppi</a:t>
            </a:r>
            <a:endParaRPr lang="it-IT" dirty="0"/>
          </a:p>
        </p:txBody>
      </p:sp>
      <p:pic>
        <p:nvPicPr>
          <p:cNvPr id="9" name="Immagine 8" descr="Risultati immagini per gif animate roma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50003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70" name="Picture 2" descr="coliseu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214422"/>
            <a:ext cx="952500" cy="5238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72" name="Picture 4" descr="gato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5286388"/>
            <a:ext cx="952500" cy="1066801"/>
          </a:xfrm>
          <a:prstGeom prst="rect">
            <a:avLst/>
          </a:prstGeom>
          <a:noFill/>
        </p:spPr>
      </p:pic>
      <p:pic>
        <p:nvPicPr>
          <p:cNvPr id="3" name="Picture 2" descr="http://www.partecipiamo.it/gif/bambini/03_lei/5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1071546"/>
            <a:ext cx="628650" cy="914401"/>
          </a:xfrm>
          <a:prstGeom prst="rect">
            <a:avLst/>
          </a:prstGeom>
          <a:noFill/>
        </p:spPr>
      </p:pic>
      <p:pic>
        <p:nvPicPr>
          <p:cNvPr id="12" name="irc_mi" descr="http://www.strie.it/immagini/aglio_big.gif">
            <a:hlinkClick r:id="rId9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3214686"/>
            <a:ext cx="1468596" cy="1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4714908" cy="439718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it-IT" sz="2400" dirty="0" smtClean="0"/>
              <a:t>Alcune nostre schede didattiche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4282" y="928670"/>
            <a:ext cx="3357586" cy="56938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Comprensione dei capitoli 1-2-3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1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Cap</a:t>
            </a: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1</a:t>
            </a:r>
            <a:endParaRPr lang="it-IT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lang="it-IT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ha delle paure, quali?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Perché la mamma non vuole mandarla allo stadio?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Come incontra la </a:t>
            </a:r>
            <a:r>
              <a:rPr lang="it-IT" sz="1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gattara</a:t>
            </a:r>
            <a:r>
              <a:rPr lang="it-IT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Quale regalo riceve?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Perché </a:t>
            </a:r>
            <a:r>
              <a:rPr lang="it-IT" sz="1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lang="it-IT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pensava che il mondo era  fatto a rovescio?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Cap</a:t>
            </a: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2 </a:t>
            </a:r>
            <a:endParaRPr lang="it-IT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it-IT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Che cos’era il rumore che proveniva dalla casa delle bambole? </a:t>
            </a:r>
          </a:p>
          <a:p>
            <a:pPr lvl="0">
              <a:buFont typeface="Arial" pitchFamily="34" charset="0"/>
              <a:buChar char="•"/>
            </a:pPr>
            <a:r>
              <a:rPr lang="it-IT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Cosa pensava che fosse?</a:t>
            </a:r>
            <a:r>
              <a:rPr lang="it-IT" sz="14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it-IT" sz="1400" dirty="0" smtClean="0"/>
              <a:t>Quali sono le emozioni che prova </a:t>
            </a:r>
            <a:r>
              <a:rPr lang="it-IT" sz="1400" dirty="0" err="1" smtClean="0"/>
              <a:t>Habiba</a:t>
            </a:r>
            <a:r>
              <a:rPr lang="it-IT" sz="1400" dirty="0" smtClean="0"/>
              <a:t> nel suo primo “volo”?</a:t>
            </a:r>
          </a:p>
          <a:p>
            <a:pPr lvl="0">
              <a:buFont typeface="Arial" pitchFamily="34" charset="0"/>
              <a:buChar char="•"/>
            </a:pPr>
            <a:r>
              <a:rPr lang="it-IT" sz="1400" dirty="0" smtClean="0"/>
              <a:t>Perché la mamma non voleva che credesse nella fantasia?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Cap</a:t>
            </a:r>
            <a:r>
              <a:rPr lang="it-IT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3</a:t>
            </a:r>
          </a:p>
          <a:p>
            <a:pPr lvl="0">
              <a:buFont typeface="Arial" pitchFamily="34" charset="0"/>
              <a:buChar char="•"/>
            </a:pPr>
            <a:r>
              <a:rPr lang="it-IT" sz="1400" dirty="0" smtClean="0"/>
              <a:t>Che lingua parlavano Zia </a:t>
            </a:r>
            <a:r>
              <a:rPr lang="it-IT" sz="1400" dirty="0" err="1" smtClean="0"/>
              <a:t>Aminata</a:t>
            </a:r>
            <a:r>
              <a:rPr lang="it-IT" sz="1400" dirty="0" smtClean="0"/>
              <a:t> e la mamma di </a:t>
            </a:r>
            <a:r>
              <a:rPr lang="it-IT" sz="1400" dirty="0" err="1" smtClean="0"/>
              <a:t>Habiba</a:t>
            </a:r>
            <a:r>
              <a:rPr lang="it-IT" sz="1400" dirty="0" smtClean="0"/>
              <a:t>?</a:t>
            </a:r>
          </a:p>
          <a:p>
            <a:r>
              <a:rPr lang="it-IT" sz="1400" dirty="0" smtClean="0"/>
              <a:t>      Inglese        Francese       Tedesco    </a:t>
            </a:r>
          </a:p>
          <a:p>
            <a:pPr lvl="0">
              <a:buFont typeface="Arial" pitchFamily="34" charset="0"/>
              <a:buChar char="•"/>
            </a:pPr>
            <a:r>
              <a:rPr lang="it-IT" sz="1400" dirty="0" err="1" smtClean="0"/>
              <a:t>Habiba</a:t>
            </a:r>
            <a:r>
              <a:rPr lang="it-IT" sz="1400" dirty="0" smtClean="0"/>
              <a:t> amava le </a:t>
            </a:r>
            <a:r>
              <a:rPr lang="it-IT" sz="1400" dirty="0" err="1" smtClean="0"/>
              <a:t>extension</a:t>
            </a:r>
            <a:r>
              <a:rPr lang="it-IT" sz="1400" dirty="0" smtClean="0"/>
              <a:t>?</a:t>
            </a:r>
          </a:p>
          <a:p>
            <a:pPr lvl="0">
              <a:buFont typeface="Arial" pitchFamily="34" charset="0"/>
              <a:buChar char="•"/>
            </a:pPr>
            <a:r>
              <a:rPr lang="it-IT" sz="1400" dirty="0" smtClean="0"/>
              <a:t>Chi è </a:t>
            </a:r>
            <a:r>
              <a:rPr lang="it-IT" sz="1400" dirty="0" err="1" smtClean="0"/>
              <a:t>Nagib</a:t>
            </a:r>
            <a:r>
              <a:rPr lang="it-IT" sz="1400" dirty="0" smtClean="0"/>
              <a:t>?</a:t>
            </a:r>
          </a:p>
          <a:p>
            <a:pPr lvl="0">
              <a:buFont typeface="Arial" pitchFamily="34" charset="0"/>
              <a:buChar char="•"/>
            </a:pPr>
            <a:r>
              <a:rPr lang="it-IT" sz="1400" dirty="0" smtClean="0"/>
              <a:t>Per quale squadra tifa </a:t>
            </a:r>
            <a:r>
              <a:rPr lang="it-IT" sz="1400" dirty="0" err="1" smtClean="0"/>
              <a:t>Habiba</a:t>
            </a:r>
            <a:r>
              <a:rPr lang="it-IT" sz="1400" dirty="0" smtClean="0"/>
              <a:t>?</a:t>
            </a:r>
          </a:p>
          <a:p>
            <a:pPr lvl="0">
              <a:buFont typeface="Arial" pitchFamily="34" charset="0"/>
              <a:buChar char="•"/>
            </a:pPr>
            <a:r>
              <a:rPr lang="it-IT" sz="1400" dirty="0" smtClean="0"/>
              <a:t>Come viene definita la sua squadra?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071934" y="857232"/>
            <a:ext cx="4929222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Analisi e lessico</a:t>
            </a:r>
            <a:r>
              <a:rPr lang="it-IT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dei capitoli 1-2-3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Scrivi dei sinonimi delle seguenti parole: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Cap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 = pedalata violenta =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Cap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 = intrugli =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Cap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 = La magica 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Nella  prima filastrocca di Scopetta ci sono rime ?(cap2)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Trova e sottolinea tutti i verbi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 tutti i nomi nella seguente frase</a:t>
            </a:r>
            <a:r>
              <a:rPr kumimoji="0" lang="it-IT" sz="14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14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”Le parole della mamma le rimbombavano in testa, mentre si rialzava a fatica”.</a:t>
            </a:r>
            <a:endParaRPr kumimoji="0" lang="it-IT" sz="1400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Nella filastrocca (cap2) c’è l’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enjambent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dove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Scrivi il significato dell’espressione: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“Questa povera bambina”.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Scrivi il significato di “rimbrottava”(cap3).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Trova 5 aggettivi </a:t>
            </a:r>
            <a:r>
              <a:rPr kumimoji="0" lang="it-IT" sz="14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adatti per la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mamma di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.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Trova il significato di “sfegatato”.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Trova almeno 3 sinonimi dell’ espressione  “un tuffo nel cuore”.</a:t>
            </a:r>
            <a:endParaRPr kumimoji="0" lang="it-IT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714744" y="5072074"/>
            <a:ext cx="4415568" cy="16619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Produzione scritta dei capitoli 1-2-3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Elabora  un testo descrittivo sulla </a:t>
            </a:r>
            <a:r>
              <a:rPr lang="it-IT" sz="1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gattara</a:t>
            </a:r>
            <a:r>
              <a:rPr lang="it-IT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(cap1).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Scrivi un filastrocca su </a:t>
            </a:r>
            <a:r>
              <a:rPr lang="it-IT" sz="1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lang="it-IT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(cap2).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Descrivi il carattere di </a:t>
            </a:r>
            <a:r>
              <a:rPr lang="it-IT" sz="1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lang="it-IT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.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Come descrive l’ autrice  il negozio di zia </a:t>
            </a:r>
            <a:r>
              <a:rPr lang="it-IT" sz="1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Aminata</a:t>
            </a:r>
            <a:r>
              <a:rPr lang="it-IT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?(cap3).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 descr="caldeirao002.gif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-214338"/>
            <a:ext cx="66929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t-foto" descr="Rome (ancient Roman Forum)">
            <a:hlinkClick r:id="rId5" tooltip="&quot;Download Rome (ancient Roman Forum) Royalty Free Stock Photo - Image: 21416285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785926"/>
            <a:ext cx="171451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pic.pimg.tw/artsworld/1350559142-4091422426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43868" y="5286388"/>
            <a:ext cx="1000132" cy="1000132"/>
          </a:xfrm>
          <a:prstGeom prst="rect">
            <a:avLst/>
          </a:prstGeom>
          <a:noFill/>
        </p:spPr>
      </p:pic>
      <p:pic>
        <p:nvPicPr>
          <p:cNvPr id="6148" name="Picture 4" descr="Risultati immagini per uomini a terra  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72396" y="214290"/>
            <a:ext cx="1143000" cy="1143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26" grpId="0" animBg="1"/>
      <p:bldP spid="10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282" y="1500174"/>
            <a:ext cx="4674934" cy="41857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Comprensione dei capitoli 4-5-6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Cap4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Cosa conteneva il cofanetto della signora di sopra?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imparò subito a volare o ci volle del</a:t>
            </a:r>
            <a:r>
              <a:rPr kumimoji="0" lang="it-IT" sz="14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tempo?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Cap5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Perché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non sopportava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Nagib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Cosa aveva fatto il signore di sotto ad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Quali oggetti ha usato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per incantare i “serpenti”?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moglie del “Nemico” si accorge degli</a:t>
            </a:r>
            <a:r>
              <a:rPr kumimoji="0" lang="it-IT" sz="14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avvenimenti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Cap6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Chi c’è al banco del giudice?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Quale rapporto aveva “il Nemico” con suo nipote? Racconta.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Cosa dovette dare “il Nemico” ai bambini?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 che parte erano i testimoni?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/>
              <a:t>      il Nemico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928794" y="5143512"/>
            <a:ext cx="8996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 smtClean="0"/>
              <a:t>Habiba</a:t>
            </a:r>
            <a:r>
              <a:rPr lang="it-IT" sz="1400" dirty="0" smtClean="0"/>
              <a:t> 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143504" y="142852"/>
            <a:ext cx="3786214" cy="609397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1-2-3 capitolo.</a:t>
            </a:r>
            <a:endParaRPr lang="it-IT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u="sng" dirty="0" smtClean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Segoe Print" pitchFamily="2" charset="0"/>
              </a:rPr>
              <a:t>COMPRENSIONE</a:t>
            </a:r>
            <a:endParaRPr lang="it-IT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u="sng" dirty="0" smtClean="0">
                <a:latin typeface="Calibri" pitchFamily="34" charset="0"/>
                <a:ea typeface="Times New Roman" pitchFamily="18" charset="0"/>
                <a:cs typeface="Yu Mincho Demibold"/>
              </a:rPr>
              <a:t>1 C</a:t>
            </a: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hi  è il protagonista?(1c)         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2 </a:t>
            </a:r>
            <a:r>
              <a:rPr lang="it-IT" sz="1400" dirty="0" err="1" smtClean="0">
                <a:latin typeface="Calibri" pitchFamily="34" charset="0"/>
                <a:ea typeface="Times New Roman" pitchFamily="18" charset="0"/>
                <a:cs typeface="Yu Mincho Demibold"/>
              </a:rPr>
              <a:t>Perchè</a:t>
            </a: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 </a:t>
            </a:r>
            <a:r>
              <a:rPr lang="it-IT" sz="1400" dirty="0" err="1" smtClean="0">
                <a:latin typeface="Calibri" pitchFamily="34" charset="0"/>
                <a:ea typeface="Times New Roman" pitchFamily="18" charset="0"/>
                <a:cs typeface="Yu Mincho Demibold"/>
              </a:rPr>
              <a:t>Habiba</a:t>
            </a: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 era fifona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e incapace a fare tutto?(1c)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3 </a:t>
            </a:r>
            <a:r>
              <a:rPr lang="it-IT" sz="1400" dirty="0" err="1" smtClean="0">
                <a:latin typeface="Calibri" pitchFamily="34" charset="0"/>
                <a:ea typeface="Times New Roman" pitchFamily="18" charset="0"/>
                <a:cs typeface="Yu Mincho Demibold"/>
              </a:rPr>
              <a:t>Perchè</a:t>
            </a: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 la mamma di </a:t>
            </a:r>
            <a:r>
              <a:rPr lang="it-IT" sz="1400" dirty="0" err="1" smtClean="0">
                <a:latin typeface="Calibri" pitchFamily="34" charset="0"/>
                <a:ea typeface="Times New Roman" pitchFamily="18" charset="0"/>
                <a:cs typeface="Yu Mincho Demibold"/>
              </a:rPr>
              <a:t>Habiba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non la portava mai al mare e allo stadio?(1c)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4 Chi è </a:t>
            </a:r>
            <a:r>
              <a:rPr lang="it-IT" sz="1400" dirty="0" err="1" smtClean="0">
                <a:latin typeface="Calibri" pitchFamily="34" charset="0"/>
                <a:ea typeface="Times New Roman" pitchFamily="18" charset="0"/>
                <a:cs typeface="Yu Mincho Demibold"/>
              </a:rPr>
              <a:t>Nagib</a:t>
            </a: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? Cosa regala ad </a:t>
            </a:r>
            <a:r>
              <a:rPr lang="it-IT" sz="1400" dirty="0" err="1" smtClean="0">
                <a:latin typeface="Calibri" pitchFamily="34" charset="0"/>
                <a:ea typeface="Times New Roman" pitchFamily="18" charset="0"/>
                <a:cs typeface="Yu Mincho Demibold"/>
              </a:rPr>
              <a:t>Habiba</a:t>
            </a: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?(1c)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5 Chi è la </a:t>
            </a:r>
            <a:r>
              <a:rPr lang="it-IT" sz="1400" dirty="0" err="1" smtClean="0">
                <a:latin typeface="Calibri" pitchFamily="34" charset="0"/>
                <a:ea typeface="Times New Roman" pitchFamily="18" charset="0"/>
                <a:cs typeface="Yu Mincho Demibold"/>
              </a:rPr>
              <a:t>gattara</a:t>
            </a: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? Che compito aveva?(1c)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6 Quale personaggio usa l'espressione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"</a:t>
            </a:r>
            <a:r>
              <a:rPr lang="it-IT" sz="1400" dirty="0" err="1" smtClean="0">
                <a:latin typeface="Calibri" pitchFamily="34" charset="0"/>
                <a:ea typeface="Times New Roman" pitchFamily="18" charset="0"/>
                <a:cs typeface="Yu Mincho Demibold"/>
              </a:rPr>
              <a:t>quinquanta</a:t>
            </a: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"?(1c)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6 Qual è il cibo preferito di </a:t>
            </a:r>
            <a:r>
              <a:rPr lang="it-IT" sz="1400" dirty="0" err="1" smtClean="0">
                <a:latin typeface="Calibri" pitchFamily="34" charset="0"/>
                <a:ea typeface="Times New Roman" pitchFamily="18" charset="0"/>
                <a:cs typeface="Yu Mincho Demibold"/>
              </a:rPr>
              <a:t>Habiba</a:t>
            </a: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?(1c)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7 Chi è Naomi Campbell?(1c) 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8 Chi è Scopetta? Qual è il suo vero nome?(2c)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9 In che anno è nata Scopetta? Di chi è figlia?(2c)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10 Da dove proviene il "Toc"?(2c)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11 Come reagisce </a:t>
            </a:r>
            <a:r>
              <a:rPr lang="it-IT" sz="1400" dirty="0" err="1" smtClean="0">
                <a:latin typeface="Calibri" pitchFamily="34" charset="0"/>
                <a:ea typeface="Times New Roman" pitchFamily="18" charset="0"/>
                <a:cs typeface="Yu Mincho Demibold"/>
              </a:rPr>
              <a:t>Habiba</a:t>
            </a: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 la prima volta che inizia a volare?(2c)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12 La filastrocca presenta argomenti precisi?(2c)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13 Chi è </a:t>
            </a:r>
            <a:r>
              <a:rPr lang="it-IT" sz="1400" dirty="0" err="1" smtClean="0">
                <a:latin typeface="Calibri" pitchFamily="34" charset="0"/>
                <a:ea typeface="Times New Roman" pitchFamily="18" charset="0"/>
                <a:cs typeface="Yu Mincho Demibold"/>
              </a:rPr>
              <a:t>Aminata</a:t>
            </a: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?(3c)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14 Cosa sono le </a:t>
            </a:r>
            <a:r>
              <a:rPr lang="it-IT" sz="1400" dirty="0" err="1" smtClean="0">
                <a:latin typeface="Calibri" pitchFamily="34" charset="0"/>
                <a:ea typeface="Times New Roman" pitchFamily="18" charset="0"/>
                <a:cs typeface="Yu Mincho Demibold"/>
              </a:rPr>
              <a:t>extencion</a:t>
            </a: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?(3c)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15 Di che squadra è </a:t>
            </a:r>
            <a:r>
              <a:rPr lang="it-IT" sz="1400" dirty="0" err="1" smtClean="0">
                <a:latin typeface="Calibri" pitchFamily="34" charset="0"/>
                <a:ea typeface="Times New Roman" pitchFamily="18" charset="0"/>
                <a:cs typeface="Yu Mincho Demibold"/>
              </a:rPr>
              <a:t>Habiba</a:t>
            </a: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?(3c)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16 I denti e la bocca di </a:t>
            </a:r>
            <a:r>
              <a:rPr lang="it-IT" sz="1400" dirty="0" err="1" smtClean="0">
                <a:latin typeface="Calibri" pitchFamily="34" charset="0"/>
                <a:ea typeface="Times New Roman" pitchFamily="18" charset="0"/>
                <a:cs typeface="Yu Mincho Demibold"/>
              </a:rPr>
              <a:t>Habiba</a:t>
            </a: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 a chi assomigliano?(3c)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17 Che cosa le ricordava la sua squadra del cuore?(3c)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18 Perché  la zia di </a:t>
            </a:r>
            <a:r>
              <a:rPr lang="it-IT" sz="1400" dirty="0" err="1" smtClean="0">
                <a:latin typeface="Calibri" pitchFamily="34" charset="0"/>
                <a:ea typeface="Times New Roman" pitchFamily="18" charset="0"/>
                <a:cs typeface="Yu Mincho Demibold"/>
              </a:rPr>
              <a:t>Habiba</a:t>
            </a: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 pensava che </a:t>
            </a:r>
            <a:r>
              <a:rPr lang="it-IT" sz="1400" dirty="0" err="1" smtClean="0">
                <a:latin typeface="Calibri" pitchFamily="34" charset="0"/>
                <a:ea typeface="Times New Roman" pitchFamily="18" charset="0"/>
                <a:cs typeface="Yu Mincho Demibold"/>
              </a:rPr>
              <a:t>Habiba</a:t>
            </a:r>
            <a:r>
              <a:rPr lang="it-IT" sz="1400" dirty="0" smtClean="0">
                <a:latin typeface="Calibri" pitchFamily="34" charset="0"/>
                <a:ea typeface="Times New Roman" pitchFamily="18" charset="0"/>
                <a:cs typeface="Yu Mincho Demibold"/>
              </a:rPr>
              <a:t> avesse la febbre?(3c).</a:t>
            </a:r>
            <a:endParaRPr lang="it-IT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magine 11" descr="campo.gif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24" y="214290"/>
            <a:ext cx="66929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2" name="Picture 2" descr="gato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5286388"/>
            <a:ext cx="304800" cy="304801"/>
          </a:xfrm>
          <a:prstGeom prst="rect">
            <a:avLst/>
          </a:prstGeom>
          <a:noFill/>
        </p:spPr>
      </p:pic>
      <p:pic>
        <p:nvPicPr>
          <p:cNvPr id="3" name="Picture 2" descr="http://www.andromedafree.it/gifanimate/archivi/scuola/pagine/10/gif_animate_scuola_0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4" y="285728"/>
            <a:ext cx="952500" cy="952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4" name="Picture 4" descr="http://www.andromedafree.it/gifanimate/archivi/scuola/pagine/10/gif_animate_scuola_0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5905500"/>
            <a:ext cx="952500" cy="952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Titolo 14"/>
          <p:cNvSpPr>
            <a:spLocks noGrp="1"/>
          </p:cNvSpPr>
          <p:nvPr>
            <p:ph type="title"/>
          </p:nvPr>
        </p:nvSpPr>
        <p:spPr>
          <a:xfrm>
            <a:off x="1357290" y="274638"/>
            <a:ext cx="2857520" cy="11430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it-IT" dirty="0" smtClean="0"/>
              <a:t>Altre schede</a:t>
            </a:r>
            <a:endParaRPr lang="it-IT" dirty="0"/>
          </a:p>
        </p:txBody>
      </p:sp>
      <p:pic>
        <p:nvPicPr>
          <p:cNvPr id="2" name="Picture 2" descr="http://www.veraincucina.com/wp-content/uploads/2011/12/slider-casetta-610x30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357166"/>
            <a:ext cx="1143008" cy="5631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10" grpId="0"/>
      <p:bldP spid="10" grpId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654032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it-IT" sz="2000" dirty="0" smtClean="0"/>
              <a:t>Ancora schede didattiche</a:t>
            </a:r>
            <a:endParaRPr lang="it-IT" sz="20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1000108"/>
            <a:ext cx="4572032" cy="24622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sng" strike="noStrike" cap="none" normalizeH="0" baseline="0" dirty="0" smtClean="0">
                <a:ln>
                  <a:noFill/>
                </a:ln>
                <a:solidFill>
                  <a:srgbClr val="8000FF"/>
                </a:solidFill>
                <a:effectLst/>
                <a:latin typeface="Calibri" pitchFamily="34" charset="0"/>
                <a:ea typeface="Times New Roman" pitchFamily="18" charset="0"/>
                <a:cs typeface="Georgia" pitchFamily="18" charset="0"/>
              </a:rPr>
              <a:t>ANALISI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mic Sans MS" pitchFamily="66" charset="0"/>
              </a:rPr>
              <a:t>1 Cosa significa "immigrante"?(1c)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mic Sans MS" pitchFamily="66" charset="0"/>
              </a:rPr>
              <a:t>2 Cosa significa l'espressione "Romanista sfegatato"?(1c)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mic Sans MS" pitchFamily="66" charset="0"/>
              </a:rPr>
              <a:t>3 Quante volte viene ripetuta la parola TOC?(2c)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mic Sans MS" pitchFamily="66" charset="0"/>
              </a:rPr>
              <a:t>4 Dividi in sillabe il nome ERMENEGILDA?(2c)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mic Sans MS" pitchFamily="66" charset="0"/>
              </a:rPr>
              <a:t>5 Da quanti versi è composta la filastrocca? Ci sono degli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mic Sans MS" pitchFamily="66" charset="0"/>
              </a:rPr>
              <a:t>enjabement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mic Sans MS" pitchFamily="66" charset="0"/>
              </a:rPr>
              <a:t>? Quali figure di suono sono presenti? (2c)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mic Sans MS" pitchFamily="66" charset="0"/>
              </a:rPr>
              <a:t>6 Indica le rime.(2c)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mic Sans MS" pitchFamily="66" charset="0"/>
              </a:rPr>
              <a:t>7 Che cosa rappresenta il termine </a:t>
            </a:r>
            <a:r>
              <a:rPr kumimoji="0" lang="it-IT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mic Sans MS" pitchFamily="66" charset="0"/>
              </a:rPr>
              <a:t>sepavranfàm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mic Sans MS" pitchFamily="66" charset="0"/>
              </a:rPr>
              <a:t> in italiano?(3c)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mic Sans MS" pitchFamily="66" charset="0"/>
              </a:rPr>
              <a:t>8 Scrivi la definizione di </a:t>
            </a:r>
            <a:r>
              <a:rPr kumimoji="0" lang="it-IT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mic Sans MS" pitchFamily="66" charset="0"/>
              </a:rPr>
              <a:t>onore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omic Sans MS" pitchFamily="66" charset="0"/>
              </a:rPr>
              <a:t>.(3c)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14942" y="185736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286380" y="214290"/>
            <a:ext cx="3286180" cy="36009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@Yu Gothic Light"/>
              </a:rPr>
              <a:t>LESSICO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onstantia" pitchFamily="18" charset="0"/>
              </a:rPr>
              <a:t>Sottolinea tutti gli aggettivi e i verbi.</a:t>
            </a: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mbria Math" pitchFamily="18" charset="0"/>
              </a:rPr>
              <a:t>Era una posto bellissimo e spaventoso, il negozio di zia </a:t>
            </a:r>
            <a:r>
              <a:rPr kumimoji="0" lang="it-IT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mbria Math" pitchFamily="18" charset="0"/>
              </a:rPr>
              <a:t>Aminata</a:t>
            </a: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mbria Math" pitchFamily="18" charset="0"/>
              </a:rPr>
              <a:t>. Un luogo di tortura, quando la zia divideva i capelli in tanti ciuffetti e li tirava fino a far uscire le lacrime; ma anche un luogo di beatitudine, quando alla fine si guardava allo specchio con una cascata di treccine ad incoronarle la testa.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Times New Roman" pitchFamily="18" charset="0"/>
              <a:cs typeface="Cambria Math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mbria Math" pitchFamily="18" charset="0"/>
              </a:rPr>
              <a:t>Riordina i titoli dei capitoli</a:t>
            </a:r>
            <a:endParaRPr kumimoji="0" lang="it-IT" sz="9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mbria Math" pitchFamily="18" charset="0"/>
              </a:rPr>
              <a:t>Aminata\toc\Gattara\toc\la\zia\toc.</a:t>
            </a:r>
            <a:endParaRPr kumimoji="0" lang="it-IT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rgbClr val="FF0080"/>
              </a:solidFill>
              <a:effectLst/>
              <a:latin typeface="Calibri" pitchFamily="34" charset="0"/>
              <a:ea typeface="Times New Roman" pitchFamily="18" charset="0"/>
              <a:cs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 Black" pitchFamily="34" charset="0"/>
              </a:rPr>
              <a:t>Crea una filastrocca che descriva NAGIB.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14282" y="3571876"/>
            <a:ext cx="4643470" cy="31085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Domande di comprensione sui capitoli 1;2;3.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1)Cosa regala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Nagib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ad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2)Perché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aveva sempre le ginocchia sbucciate?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3)Cosa riceve</a:t>
            </a:r>
            <a:r>
              <a:rPr kumimoji="0" lang="it-IT" sz="14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4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dal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la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gattara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4)Chi era la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gattara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6)Chi era che bussava?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7)Come è andata la prima lezione di volo?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aveva paura?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8)Come veniva curata dalla mamma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quando aveva incubi?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9)Chi era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Nagib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per Zia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Aminata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10)Qual era il piatto preferito di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11)Che lingua parlavano Zia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Aminata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 la mamma di 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12)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capiva il francese? SI    NO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072066" y="3929066"/>
            <a:ext cx="3929090" cy="2893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Domande di comprensione sui capitoli 4;5;6.</a:t>
            </a:r>
            <a:endParaRPr kumimoji="0" lang="it-IT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1)Di cosa aveva paura la signora di sopra? Fantasmi  Spiriti  Ladri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2)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 Scopetta,che scherzo fanno alla signora di sopra? Descrivi.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3)A cosa teneva di più la signora di sopra? Gioielli  Piante  Casa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4)Perché il signore di sotto era sempre arrabbiato con i bambini?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5)Cosa ordina al ristorante?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6)</a:t>
            </a:r>
            <a:r>
              <a:rPr kumimoji="0" lang="it-IT" sz="14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Habiba</a:t>
            </a: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dove incontra il signore di sotto?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7)Dopo il processo i bambini cosa hanno come regalo?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gato6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71480"/>
            <a:ext cx="304800" cy="304801"/>
          </a:xfrm>
          <a:prstGeom prst="rect">
            <a:avLst/>
          </a:prstGeom>
          <a:noFill/>
        </p:spPr>
      </p:pic>
      <p:pic>
        <p:nvPicPr>
          <p:cNvPr id="9" name="Immagine 8" descr="bola futebol001.pn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43966" y="3143248"/>
            <a:ext cx="302260" cy="30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comps.canstockphoto.it/can-stock-photo_csp18366168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4357694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577" grpId="0" animBg="1"/>
      <p:bldP spid="24579" grpId="0" animBg="1"/>
      <p:bldP spid="24580" grpId="0" animBg="1"/>
      <p:bldP spid="24581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1915</Words>
  <Application>Microsoft Office PowerPoint</Application>
  <PresentationFormat>Presentazione su schermo (4:3)</PresentationFormat>
  <Paragraphs>193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“Quando mamma ha comprato questo libro e me lo ha consegnato ho visto un’immagine strana: una marocchina con una penna che fluttuava sulla mano. Dopo però, leggendolo, ho scoperto che era la scopetta rimpicciolita  e che  lei non era una straniera ma un’ italiana, proprio come me  … mentre leggevo mi incuriosivo sempre più e arrivato alla fine avrei voluto rileggerlo un’altra volta”.  Lo abbiamo fatto tutti, a nostro modo.</vt:lpstr>
      <vt:lpstr>Analizzando “Habiba”</vt:lpstr>
      <vt:lpstr>Diapositiva 3</vt:lpstr>
      <vt:lpstr>Diapositiva 4</vt:lpstr>
      <vt:lpstr>Diapositiva 5</vt:lpstr>
      <vt:lpstr>Alcune nostre osservazioni</vt:lpstr>
      <vt:lpstr>Alcune nostre schede didattiche</vt:lpstr>
      <vt:lpstr>Altre schede</vt:lpstr>
      <vt:lpstr>Ancora schede didattiche</vt:lpstr>
      <vt:lpstr> Estratti di schede, schede, schede</vt:lpstr>
      <vt:lpstr>“In questo anno sono successe molte cose belle che all’inizio dell’anno non mi sarei mai immaginato e Habiba è una di queste”. </vt:lpstr>
      <vt:lpstr>Grazie… di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Vincenzo</dc:creator>
  <cp:lastModifiedBy>Vincenzo</cp:lastModifiedBy>
  <cp:revision>98</cp:revision>
  <dcterms:created xsi:type="dcterms:W3CDTF">2015-05-24T13:59:12Z</dcterms:created>
  <dcterms:modified xsi:type="dcterms:W3CDTF">2015-05-27T23:44:39Z</dcterms:modified>
</cp:coreProperties>
</file>