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31"/>
  </p:notesMasterIdLst>
  <p:sldIdLst>
    <p:sldId id="264" r:id="rId2"/>
    <p:sldId id="256" r:id="rId3"/>
    <p:sldId id="259" r:id="rId4"/>
    <p:sldId id="288" r:id="rId5"/>
    <p:sldId id="260" r:id="rId6"/>
    <p:sldId id="289" r:id="rId7"/>
    <p:sldId id="262" r:id="rId8"/>
    <p:sldId id="263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2" r:id="rId24"/>
    <p:sldId id="283" r:id="rId25"/>
    <p:sldId id="284" r:id="rId26"/>
    <p:sldId id="285" r:id="rId27"/>
    <p:sldId id="281" r:id="rId28"/>
    <p:sldId id="286" r:id="rId29"/>
    <p:sldId id="287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718" autoAdjust="0"/>
  </p:normalViewPr>
  <p:slideViewPr>
    <p:cSldViewPr>
      <p:cViewPr varScale="1">
        <p:scale>
          <a:sx n="101" d="100"/>
          <a:sy n="101" d="100"/>
        </p:scale>
        <p:origin x="-1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6060A-B426-4553-B409-3E8C1DC09AA9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0A648-61D2-443B-8A76-9718A62496F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4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A648-61D2-443B-8A76-9718A62496F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50092-1D75-4815-B312-F365888607CD}" type="datetimeFigureOut">
              <a:rPr lang="it-IT" smtClean="0"/>
              <a:pPr/>
              <a:t>30/06/19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1854-0ABB-4A85-B36F-E0C71B296C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>
                <a:solidFill>
                  <a:srgbClr val="002060"/>
                </a:solidFill>
              </a:rPr>
              <a:t>Istituto Comprensivo “T. Tasso”</a:t>
            </a:r>
            <a:br>
              <a:rPr lang="it-IT" i="1" dirty="0">
                <a:solidFill>
                  <a:srgbClr val="002060"/>
                </a:solidFill>
              </a:rPr>
            </a:br>
            <a:r>
              <a:rPr lang="it-IT" i="1" dirty="0">
                <a:solidFill>
                  <a:srgbClr val="002060"/>
                </a:solidFill>
              </a:rPr>
              <a:t>Latina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0060" y="2017756"/>
            <a:ext cx="8183880" cy="36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Lo scriverò nel vento">
            <a:hlinkClick r:id="" action="ppaction://media"/>
            <a:extLst>
              <a:ext uri="{FF2B5EF4-FFF2-40B4-BE49-F238E27FC236}">
                <a16:creationId xmlns:a16="http://schemas.microsoft.com/office/drawing/2014/main" xmlns="" id="{1FCE313F-09DC-4556-922F-1A8079443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5062" y="34682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8000">
        <p159:morph option="byObject"/>
      </p:transition>
    </mc:Choice>
    <mc:Fallback>
      <p:transition xmlns:p14="http://schemas.microsoft.com/office/powerpoint/2010/main" spd="slow" advClick="0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Le nostre paure 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677" r="6677"/>
          <a:stretch>
            <a:fillRect/>
          </a:stretch>
        </p:blipFill>
        <p:spPr>
          <a:xfrm>
            <a:off x="785786" y="612774"/>
            <a:ext cx="7643866" cy="453073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2976" y="5429264"/>
            <a:ext cx="7215238" cy="1428736"/>
          </a:xfrm>
        </p:spPr>
        <p:txBody>
          <a:bodyPr>
            <a:noAutofit/>
          </a:bodyPr>
          <a:lstStyle/>
          <a:p>
            <a:pPr algn="ctr"/>
            <a:r>
              <a:rPr lang="it-IT" sz="2800" b="1" i="1" dirty="0">
                <a:latin typeface="Comic Sans MS" pitchFamily="66" charset="0"/>
                <a:cs typeface="Arial" pitchFamily="34" charset="0"/>
              </a:rPr>
              <a:t>“Le Paure”</a:t>
            </a:r>
          </a:p>
          <a:p>
            <a:pPr algn="ctr"/>
            <a:r>
              <a:rPr lang="it-IT" sz="2400" dirty="0">
                <a:latin typeface="Comic Sans MS" pitchFamily="66" charset="0"/>
                <a:cs typeface="Arial" pitchFamily="34" charset="0"/>
              </a:rPr>
              <a:t>Una delle tematiche scelte per riflettere, parlare e confrontarsi.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i="1" dirty="0">
                <a:solidFill>
                  <a:schemeClr val="tx2"/>
                </a:solidFill>
                <a:latin typeface="Comic Sans MS" pitchFamily="66" charset="0"/>
              </a:rPr>
              <a:t>Il Gioco dello specchio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4282" y="2136338"/>
            <a:ext cx="85725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Coppie di bambini, uno di fronte all’altro; uno dice la sua paura, l’altro gli suggerisce come superarla.</a:t>
            </a:r>
          </a:p>
          <a:p>
            <a:endParaRPr lang="it-IT" sz="2800" dirty="0">
              <a:latin typeface="Comic Sans MS" pitchFamily="66" charset="0"/>
              <a:cs typeface="Arial" pitchFamily="34" charset="0"/>
            </a:endParaRPr>
          </a:p>
          <a:p>
            <a:endParaRPr lang="it-IT" sz="2800" dirty="0">
              <a:latin typeface="Comic Sans MS" pitchFamily="66" charset="0"/>
              <a:cs typeface="Arial" pitchFamily="34" charset="0"/>
            </a:endParaRPr>
          </a:p>
          <a:p>
            <a:r>
              <a:rPr lang="it-IT" sz="2800" i="1" dirty="0">
                <a:latin typeface="Comic Sans MS" pitchFamily="66" charset="0"/>
                <a:cs typeface="Arial" pitchFamily="34" charset="0"/>
              </a:rPr>
              <a:t>Questo gioco è nato dall’individuazione delle paure personali e dalla ricerca di soluzioni; tale ricerca è avvenuta attraverso una conversazione collettiva.</a:t>
            </a:r>
            <a:endParaRPr lang="it-IT" sz="2800" dirty="0">
              <a:latin typeface="Comic Sans MS" pitchFamily="66" charset="0"/>
              <a:cs typeface="Arial" pitchFamily="34" charset="0"/>
            </a:endParaRPr>
          </a:p>
          <a:p>
            <a:pPr>
              <a:buNone/>
            </a:pPr>
            <a:r>
              <a:rPr lang="it-IT" i="1" dirty="0"/>
              <a:t> 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10507553" flipV="1">
            <a:off x="673404" y="5841831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-Ho paura del buio-</a:t>
            </a:r>
            <a:br>
              <a:rPr lang="it-IT" sz="20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</a:br>
            <a:r>
              <a:rPr lang="it-IT" sz="20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-Ricordati che oltre il BUIO c’è sempre la LUCE-</a:t>
            </a:r>
            <a:br>
              <a:rPr lang="it-IT" sz="20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</a:br>
            <a:endParaRPr lang="it-IT" sz="2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 rot="21128994">
            <a:off x="3705829" y="2410486"/>
            <a:ext cx="504783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it-IT" sz="2000" b="1" i="1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Ho paura dei fantasmi-</a:t>
            </a:r>
            <a:endParaRPr lang="it-IT" sz="2000" b="1" i="1" dirty="0">
              <a:solidFill>
                <a:srgbClr val="1F497D"/>
              </a:solidFill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-Gioca con le ombre  e fatti coccolare dai tuoi genitori-</a:t>
            </a:r>
            <a:endParaRPr kumimoji="0" lang="it-IT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 rot="11264830" flipV="1">
            <a:off x="282277" y="1991150"/>
            <a:ext cx="419225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it-IT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Ho paura della MORTE-</a:t>
            </a:r>
            <a:endParaRPr lang="it-IT" sz="2000" b="1" i="1" dirty="0"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>
                <a:latin typeface="Comic Sans MS" pitchFamily="66" charset="0"/>
                <a:cs typeface="Arial" pitchFamily="34" charset="0"/>
              </a:rPr>
              <a:t>-Non pensarci e goditi la VITA-</a:t>
            </a:r>
            <a:endParaRPr lang="it-IT" sz="2000" i="1" dirty="0"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 rot="21363314">
            <a:off x="1760174" y="223757"/>
            <a:ext cx="655859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it-IT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Ho paura di stare da sola e perdere i miei genitori-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-L’importante è passare del tempo con loro e ricordati sempre che il BENE supera ogni distanza-</a:t>
            </a:r>
            <a:endParaRPr lang="it-IT" sz="2000" i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 rot="366033">
            <a:off x="1177510" y="4316372"/>
            <a:ext cx="628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-Ho paura dei ladri che possono entrare in casa e farci del male-</a:t>
            </a:r>
            <a:endParaRPr lang="it-IT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 rot="361056">
            <a:off x="733149" y="4989740"/>
            <a:ext cx="6643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-Non pensarci e distraiti giocando, leggendo e stando in compagnia-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 rot="21426543">
            <a:off x="16804" y="569059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-Ho paura di ragni, insetti e serpenti-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 rot="21422681">
            <a:off x="1514225" y="6058794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8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-Pensa sempre che loro hanno più paura di te-</a:t>
            </a:r>
            <a:endParaRPr lang="it-IT" sz="2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 rot="20744956">
            <a:off x="534070" y="861284"/>
            <a:ext cx="7143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-Ho paura dei personaggi spaventosi dei film horror-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b="1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 rot="20793253">
            <a:off x="-12480" y="899942"/>
            <a:ext cx="8993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-Non vedere più quei film e inventa tu dei personaggi brutti e cattivi-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 rot="435953">
            <a:off x="2572760" y="2453695"/>
            <a:ext cx="5108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-Ho paura del giudizio degli altri-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 rot="477228">
            <a:off x="1027787" y="2780852"/>
            <a:ext cx="75063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-Non ascoltare il giudizio degli altri, accettati per quello che sei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 sfrutta le tue mille risorse-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21198790">
            <a:off x="428596" y="4184040"/>
            <a:ext cx="7929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-Ho paura di perdere una partita o una gara-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 rot="21159116">
            <a:off x="466070" y="4470251"/>
            <a:ext cx="84175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-Ricorda che l’importante non è vincere ma partecipare e dare il meglio di sé-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96974"/>
          </a:xfrm>
        </p:spPr>
        <p:txBody>
          <a:bodyPr>
            <a:noAutofit/>
          </a:bodyPr>
          <a:lstStyle/>
          <a:p>
            <a:pPr algn="l"/>
            <a:r>
              <a:rPr lang="it-IT" sz="2400" i="1" dirty="0">
                <a:latin typeface="Comic Sans MS" pitchFamily="66" charset="0"/>
                <a:cs typeface="Arial" pitchFamily="34" charset="0"/>
              </a:rPr>
              <a:t>Dopo aver svolto l’attività di individuazione delle paure e dopo averle disegnate, gli alunni hanno inventato una filastrocca: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/>
            </a:r>
            <a:br>
              <a:rPr lang="it-IT" sz="2400" dirty="0">
                <a:latin typeface="Arial" pitchFamily="34" charset="0"/>
                <a:cs typeface="Arial" pitchFamily="34" charset="0"/>
              </a:rPr>
            </a:b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285861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Filastrocca per vincere la Paura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Paura della morte, paura del giudizio,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reciti così ti passerà il vizio”.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Mille paure;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cose orribili e brutture, 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paure cattive, paure maligne,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tornate a casa nelle vostre vigne.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428625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Ladri e assassini ,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mostri dai denti un po’ grandini!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Ragni, insetti a volontà, 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 favore non venite qua!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Contro il giudizio:accettati per quel che sei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non ascoltare ciò che dice lui o lei.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è la  paura  dei fantasmi a tormentare 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Inventa storie che ti fanno sognare!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Paura del buio? O dell’ oscurità ?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Accendi una piccola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lucetta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la tua notte sarà perfetta!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Infine la paura più paura delle paure: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paura della morte,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vivi la tua vita!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Vedrai che così ti sembrerà infinita.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LA 3C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7356" y="507207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it-IT" sz="2400" i="1" dirty="0">
                <a:latin typeface="Comic Sans MS" pitchFamily="66" charset="0"/>
                <a:cs typeface="Arial" pitchFamily="34" charset="0"/>
              </a:rPr>
              <a:t>“La </a:t>
            </a:r>
            <a:r>
              <a:rPr lang="it-IT" sz="2400" i="1" dirty="0" err="1">
                <a:latin typeface="Comic Sans MS" pitchFamily="66" charset="0"/>
                <a:cs typeface="Arial" pitchFamily="34" charset="0"/>
              </a:rPr>
              <a:t>Diversita’</a:t>
            </a:r>
            <a:r>
              <a:rPr lang="it-IT" sz="2400" i="1" dirty="0">
                <a:latin typeface="Comic Sans MS" pitchFamily="66" charset="0"/>
                <a:cs typeface="Arial" pitchFamily="34" charset="0"/>
              </a:rPr>
              <a:t> “</a:t>
            </a: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100" r="10100"/>
          <a:stretch>
            <a:fillRect/>
          </a:stretch>
        </p:blipFill>
        <p:spPr bwMode="auto">
          <a:xfrm>
            <a:off x="785786" y="500042"/>
            <a:ext cx="7715304" cy="44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85852" y="5643578"/>
            <a:ext cx="7143800" cy="804862"/>
          </a:xfrm>
        </p:spPr>
        <p:txBody>
          <a:bodyPr>
            <a:noAutofit/>
          </a:bodyPr>
          <a:lstStyle/>
          <a:p>
            <a:r>
              <a:rPr lang="it-IT" sz="2400" dirty="0">
                <a:latin typeface="Comic Sans MS" pitchFamily="66" charset="0"/>
                <a:cs typeface="Arial" pitchFamily="34" charset="0"/>
              </a:rPr>
              <a:t>L’altro tema scelto: Come mi vedo io, come mi vedono gli </a:t>
            </a:r>
            <a:r>
              <a:rPr lang="it-IT" sz="2400" dirty="0" err="1">
                <a:latin typeface="Comic Sans MS" pitchFamily="66" charset="0"/>
                <a:cs typeface="Arial" pitchFamily="34" charset="0"/>
              </a:rPr>
              <a:t>altri…</a:t>
            </a:r>
            <a:r>
              <a:rPr lang="it-IT" sz="24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it-IT" sz="2400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“Ritratti a metà</a:t>
            </a:r>
            <a:r>
              <a:rPr lang="it-IT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it-IT" sz="2700" dirty="0">
                <a:solidFill>
                  <a:schemeClr val="tx2"/>
                </a:solidFill>
                <a:latin typeface="Comic Sans MS" pitchFamily="66" charset="0"/>
              </a:rPr>
              <a:t>I bambini dicono: -I nostri autoritratti sono stati eseguiti pensando a come siamo e a come ci vedono gli altri, per far capire meglio le nostre diversità e la nostra ricchezza, alcuni nostri compagni hanno deciso di presentarsi in modo divertente e simpatico-</a:t>
            </a:r>
            <a:r>
              <a:rPr lang="it-IT" sz="2700" dirty="0">
                <a:latin typeface="Comic Sans MS" pitchFamily="66" charset="0"/>
              </a:rPr>
              <a:t/>
            </a:r>
            <a:br>
              <a:rPr lang="it-IT" sz="2700" dirty="0">
                <a:latin typeface="Comic Sans MS" pitchFamily="66" charset="0"/>
              </a:rPr>
            </a:br>
            <a:r>
              <a:rPr lang="it-IT" sz="2700" dirty="0">
                <a:latin typeface="Comic Sans MS" pitchFamily="66" charset="0"/>
              </a:rPr>
              <a:t> 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57174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(I bambini disposti uno dietro l’altro in fila indiana a gruppi di tre: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Il primo dice di se </a:t>
            </a:r>
            <a:r>
              <a:rPr lang="it-IT" sz="20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stesso…</a:t>
            </a:r>
            <a:r>
              <a:rPr lang="it-IT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Il secondo dietro esprime il proprio pensiero sul compagno, sporgendosi dalla fila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Lo stesso fa il terzo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442913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“Sono Alessandro e amo il Napoli!”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 Alessandro è un bambino molto felice!”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 Per i suoi compagni lo è ancor di più!”</a:t>
            </a:r>
            <a:r>
              <a:rPr kumimoji="0" lang="it-IT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2643206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Comic Sans MS" pitchFamily="66" charset="0"/>
              </a:rPr>
              <a:t>” Mi chiamo Gaia e ho otto anni!”</a:t>
            </a:r>
            <a:br>
              <a:rPr lang="it-IT" sz="2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it-IT" sz="280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it-IT" sz="2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it-IT" sz="2800" dirty="0">
                <a:solidFill>
                  <a:srgbClr val="C00000"/>
                </a:solidFill>
                <a:latin typeface="Comic Sans MS" pitchFamily="66" charset="0"/>
              </a:rPr>
              <a:t>” Gaia sa di essere una bambina simpatica e carina!”</a:t>
            </a:r>
            <a:br>
              <a:rPr lang="it-IT" sz="2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it-IT" sz="280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it-IT" sz="2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it-IT" sz="2800" dirty="0">
                <a:solidFill>
                  <a:srgbClr val="C00000"/>
                </a:solidFill>
                <a:latin typeface="Comic Sans MS" pitchFamily="66" charset="0"/>
              </a:rPr>
              <a:t>” Per noi compagni è un po’ troppo timida!”</a:t>
            </a:r>
            <a:r>
              <a:rPr lang="it-IT" sz="2800" dirty="0">
                <a:solidFill>
                  <a:srgbClr val="C00000"/>
                </a:solidFill>
              </a:rPr>
              <a:t/>
            </a:r>
            <a:br>
              <a:rPr lang="it-IT" sz="2800" dirty="0">
                <a:solidFill>
                  <a:srgbClr val="C00000"/>
                </a:solidFill>
              </a:rPr>
            </a:b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64331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 Sono Nicolò e sono un alunno della terza A!”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 Nicolò ama il calcio e tifa Toro! “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“Qualche volta con noi si arrabbia un po'!”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142984"/>
            <a:ext cx="8229600" cy="3857652"/>
          </a:xfrm>
        </p:spPr>
        <p:txBody>
          <a:bodyPr>
            <a:noAutofit/>
          </a:bodyPr>
          <a:lstStyle/>
          <a:p>
            <a:r>
              <a:rPr lang="it-IT" sz="3200" dirty="0">
                <a:latin typeface="Comic Sans MS" pitchFamily="66" charset="0"/>
              </a:rPr>
              <a:t> “Sono Sofia e voglio bene a tutti i miei compagni e le mie maestre.”</a:t>
            </a:r>
            <a:br>
              <a:rPr lang="it-IT" sz="3200" dirty="0">
                <a:latin typeface="Comic Sans MS" pitchFamily="66" charset="0"/>
              </a:rPr>
            </a:br>
            <a:r>
              <a:rPr lang="it-IT" sz="3200" dirty="0">
                <a:latin typeface="Comic Sans MS" pitchFamily="66" charset="0"/>
              </a:rPr>
              <a:t/>
            </a:r>
            <a:br>
              <a:rPr lang="it-IT" sz="3200" dirty="0">
                <a:latin typeface="Comic Sans MS" pitchFamily="66" charset="0"/>
              </a:rPr>
            </a:br>
            <a:r>
              <a:rPr lang="it-IT" sz="3200" dirty="0">
                <a:latin typeface="Comic Sans MS" pitchFamily="66" charset="0"/>
              </a:rPr>
              <a:t> “Sofia ama danzare e fare la modella!”</a:t>
            </a:r>
            <a:br>
              <a:rPr lang="it-IT" sz="3200" dirty="0">
                <a:latin typeface="Comic Sans MS" pitchFamily="66" charset="0"/>
              </a:rPr>
            </a:br>
            <a:r>
              <a:rPr lang="it-IT" sz="3200" dirty="0">
                <a:latin typeface="Comic Sans MS" pitchFamily="66" charset="0"/>
              </a:rPr>
              <a:t/>
            </a:r>
            <a:br>
              <a:rPr lang="it-IT" sz="3200" dirty="0">
                <a:latin typeface="Comic Sans MS" pitchFamily="66" charset="0"/>
              </a:rPr>
            </a:br>
            <a:r>
              <a:rPr lang="it-IT" sz="3200" dirty="0">
                <a:latin typeface="Comic Sans MS" pitchFamily="66" charset="0"/>
              </a:rPr>
              <a:t>” Sofia è la nostra forza!!!!”</a:t>
            </a:r>
            <a:br>
              <a:rPr lang="it-IT" sz="3200" dirty="0">
                <a:latin typeface="Comic Sans MS" pitchFamily="66" charset="0"/>
              </a:rPr>
            </a:br>
            <a:endParaRPr lang="it-IT" sz="3200" dirty="0">
              <a:latin typeface="Comic Sans MS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302389" y="5286388"/>
            <a:ext cx="44678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(</a:t>
            </a:r>
            <a:r>
              <a:rPr lang="it-IT" sz="24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it-IT" sz="24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l GIOCO continua per ciascun </a:t>
            </a:r>
            <a:r>
              <a:rPr kumimoji="0" lang="it-IT" sz="2400" b="1" i="1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bambino…un</a:t>
            </a:r>
            <a:r>
              <a:rPr kumimoji="0" lang="it-IT" sz="24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 gioco per parlare di sé)</a:t>
            </a:r>
            <a:endParaRPr kumimoji="0" lang="it-IT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2928958"/>
          </a:xfrm>
        </p:spPr>
        <p:txBody>
          <a:bodyPr>
            <a:noAutofit/>
          </a:bodyPr>
          <a:lstStyle/>
          <a:p>
            <a:r>
              <a:rPr lang="it-IT" sz="28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it-IT" sz="28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</a:br>
            <a:r>
              <a:rPr lang="it-IT" sz="32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“Chi vuole vola”</a:t>
            </a:r>
            <a:r>
              <a:rPr lang="it-IT" sz="2800" dirty="0">
                <a:latin typeface="Comic Sans MS" pitchFamily="66" charset="0"/>
                <a:cs typeface="Arial" pitchFamily="34" charset="0"/>
              </a:rPr>
              <a:t/>
            </a:r>
            <a:br>
              <a:rPr lang="it-IT" sz="2800" dirty="0">
                <a:latin typeface="Comic Sans MS" pitchFamily="66" charset="0"/>
                <a:cs typeface="Arial" pitchFamily="34" charset="0"/>
              </a:rPr>
            </a:br>
            <a:r>
              <a:rPr lang="it-IT" sz="2800" b="1" dirty="0">
                <a:latin typeface="Comic Sans MS" pitchFamily="66" charset="0"/>
                <a:cs typeface="Arial" pitchFamily="34" charset="0"/>
              </a:rPr>
              <a:t>   </a:t>
            </a:r>
            <a:r>
              <a:rPr lang="it-IT" sz="2400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Animazione alla lettura del testo “</a:t>
            </a:r>
            <a:r>
              <a:rPr lang="it-IT" sz="2400" i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Habiba</a:t>
            </a:r>
            <a:r>
              <a:rPr lang="it-IT" sz="2400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la magica”- incontro con l’autrice Chiara Ingrao</a:t>
            </a:r>
            <a:r>
              <a:rPr lang="it-IT" sz="2400" b="1" i="1" dirty="0">
                <a:latin typeface="Comic Sans MS" pitchFamily="66" charset="0"/>
                <a:cs typeface="Arial" pitchFamily="34" charset="0"/>
              </a:rPr>
              <a:t/>
            </a:r>
            <a:br>
              <a:rPr lang="it-IT" sz="2400" b="1" i="1" dirty="0">
                <a:latin typeface="Comic Sans MS" pitchFamily="66" charset="0"/>
                <a:cs typeface="Arial" pitchFamily="34" charset="0"/>
              </a:rPr>
            </a:br>
            <a:r>
              <a:rPr lang="it-IT" sz="2400" b="1" i="1" dirty="0">
                <a:latin typeface="Arial" pitchFamily="34" charset="0"/>
                <a:cs typeface="Arial" pitchFamily="34" charset="0"/>
              </a:rPr>
              <a:t> 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/>
            </a:r>
            <a:br>
              <a:rPr lang="it-IT" sz="1600" dirty="0">
                <a:latin typeface="Arial" pitchFamily="34" charset="0"/>
                <a:cs typeface="Arial" pitchFamily="34" charset="0"/>
              </a:rPr>
            </a:br>
            <a:r>
              <a:rPr lang="it-IT" sz="1600" dirty="0">
                <a:latin typeface="Arial" pitchFamily="34" charset="0"/>
                <a:cs typeface="Arial" pitchFamily="34" charset="0"/>
              </a:rPr>
              <a:t/>
            </a:r>
            <a:br>
              <a:rPr lang="it-IT" sz="1600" dirty="0">
                <a:latin typeface="Arial" pitchFamily="34" charset="0"/>
                <a:cs typeface="Arial" pitchFamily="34" charset="0"/>
              </a:rPr>
            </a:b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4348" y="2857496"/>
            <a:ext cx="7572428" cy="3714776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Istituto Comprensivo “T. Tasso” di Latina</a:t>
            </a:r>
          </a:p>
          <a:p>
            <a:endParaRPr lang="it-IT" sz="1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it-IT" sz="1800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Dirigente Scolastico Elisabetta </a:t>
            </a:r>
            <a:r>
              <a:rPr lang="it-IT" sz="1800" i="1" dirty="0" err="1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Burchietti</a:t>
            </a:r>
            <a:endParaRPr lang="it-IT" sz="1800" i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it-IT" sz="1800" i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it-IT" sz="1800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Classi</a:t>
            </a:r>
            <a:r>
              <a:rPr lang="it-IT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; III A-B-C della Scuola Primaria “Luigi </a:t>
            </a:r>
            <a:r>
              <a:rPr lang="it-IT" sz="1800" dirty="0" err="1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Piccaro</a:t>
            </a:r>
            <a:r>
              <a:rPr lang="it-IT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”</a:t>
            </a:r>
          </a:p>
          <a:p>
            <a:endParaRPr lang="it-IT" sz="1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it-IT" sz="1800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Docenti: Agostini,De </a:t>
            </a:r>
            <a:r>
              <a:rPr lang="it-IT" sz="1800" i="1" dirty="0" err="1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Benedittis</a:t>
            </a:r>
            <a:r>
              <a:rPr lang="it-IT" sz="1800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, Del Giudice, Grossi, </a:t>
            </a:r>
            <a:r>
              <a:rPr lang="it-IT" sz="1800" i="1" dirty="0" err="1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Manciocchi</a:t>
            </a:r>
            <a:r>
              <a:rPr lang="it-IT" sz="1800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, Mandarino, Sala, </a:t>
            </a:r>
            <a:r>
              <a:rPr lang="it-IT" sz="1800" i="1" dirty="0" err="1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Semenzato</a:t>
            </a:r>
            <a:r>
              <a:rPr lang="it-IT" sz="1800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.</a:t>
            </a:r>
            <a:r>
              <a:rPr lang="it-IT" sz="18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it-IT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</a:br>
            <a:endParaRPr lang="it-IT" sz="1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it-IT" sz="1800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Progetto PTOF: </a:t>
            </a:r>
            <a:r>
              <a:rPr lang="it-IT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it-IT" sz="1800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Incontriamoci il mondo è rotondo</a:t>
            </a:r>
            <a:r>
              <a:rPr lang="it-IT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” </a:t>
            </a:r>
            <a:br>
              <a:rPr lang="it-IT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</a:br>
            <a:r>
              <a:rPr lang="it-IT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(Intercultura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)</a:t>
            </a:r>
            <a:endParaRPr lang="it-IT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4940312"/>
          </a:xfrm>
        </p:spPr>
        <p:txBody>
          <a:bodyPr>
            <a:normAutofit fontScale="90000"/>
          </a:bodyPr>
          <a:lstStyle/>
          <a:p>
            <a:r>
              <a:rPr lang="it-IT" sz="3100" dirty="0">
                <a:latin typeface="Comic Sans MS" pitchFamily="66" charset="0"/>
              </a:rPr>
              <a:t>La lettura di </a:t>
            </a:r>
            <a:r>
              <a:rPr lang="it-IT" sz="3100" dirty="0" err="1">
                <a:latin typeface="Comic Sans MS" pitchFamily="66" charset="0"/>
              </a:rPr>
              <a:t>Habiba</a:t>
            </a:r>
            <a:r>
              <a:rPr lang="it-IT" sz="3100" dirty="0">
                <a:latin typeface="Comic Sans MS" pitchFamily="66" charset="0"/>
              </a:rPr>
              <a:t> ci ha insegnato molto,</a:t>
            </a:r>
            <a:br>
              <a:rPr lang="it-IT" sz="3100" dirty="0">
                <a:latin typeface="Comic Sans MS" pitchFamily="66" charset="0"/>
              </a:rPr>
            </a:br>
            <a:r>
              <a:rPr lang="it-IT" sz="3100" dirty="0">
                <a:latin typeface="Comic Sans MS" pitchFamily="66" charset="0"/>
              </a:rPr>
              <a:t>essere diversi vuol dire essere preziosi e “rari come un diamante”:</a:t>
            </a:r>
            <a:br>
              <a:rPr lang="it-IT" sz="3100" dirty="0">
                <a:latin typeface="Comic Sans MS" pitchFamily="66" charset="0"/>
              </a:rPr>
            </a:br>
            <a:r>
              <a:rPr lang="it-IT" sz="3100" dirty="0">
                <a:latin typeface="Comic Sans MS" pitchFamily="66" charset="0"/>
              </a:rPr>
              <a:t>ognuno di noi brilla a suo modo ma tutti insieme riusciamo ad </a:t>
            </a:r>
            <a:br>
              <a:rPr lang="it-IT" sz="3100" dirty="0">
                <a:latin typeface="Comic Sans MS" pitchFamily="66" charset="0"/>
              </a:rPr>
            </a:br>
            <a:r>
              <a:rPr lang="it-IT" sz="3100" dirty="0">
                <a:latin typeface="Comic Sans MS" pitchFamily="66" charset="0"/>
              </a:rPr>
              <a:t>emettere una luce più intensa e preziosa.</a:t>
            </a:r>
            <a:br>
              <a:rPr lang="it-IT" sz="3100" dirty="0">
                <a:latin typeface="Comic Sans MS" pitchFamily="66" charset="0"/>
              </a:rPr>
            </a:br>
            <a:r>
              <a:rPr lang="it-IT" sz="3100" dirty="0">
                <a:latin typeface="Comic Sans MS" pitchFamily="66" charset="0"/>
              </a:rPr>
              <a:t/>
            </a:r>
            <a:br>
              <a:rPr lang="it-IT" sz="3100" dirty="0">
                <a:latin typeface="Comic Sans MS" pitchFamily="66" charset="0"/>
              </a:rPr>
            </a:br>
            <a:r>
              <a:rPr lang="it-IT" sz="3100" i="1" dirty="0">
                <a:solidFill>
                  <a:srgbClr val="002060"/>
                </a:solidFill>
                <a:latin typeface="Comic Sans MS" pitchFamily="66" charset="0"/>
              </a:rPr>
              <a:t>DIVERSI MA UGUALI!</a:t>
            </a:r>
            <a:br>
              <a:rPr lang="it-IT" sz="3100" i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sz="3100" i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it-IT" sz="3100" i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sz="3100" i="1" dirty="0">
                <a:solidFill>
                  <a:srgbClr val="002060"/>
                </a:solidFill>
                <a:latin typeface="Comic Sans MS" pitchFamily="66" charset="0"/>
              </a:rPr>
              <a:t>L’UNIONE E’ LA NOSTRA FORZA </a:t>
            </a:r>
            <a:r>
              <a:rPr lang="it-IT" sz="2400" i="1" dirty="0">
                <a:solidFill>
                  <a:srgbClr val="002060"/>
                </a:solidFill>
              </a:rPr>
              <a:t/>
            </a:r>
            <a:br>
              <a:rPr lang="it-IT" sz="2400" i="1" dirty="0">
                <a:solidFill>
                  <a:srgbClr val="002060"/>
                </a:solidFill>
              </a:rPr>
            </a:br>
            <a:r>
              <a:rPr lang="it-IT" sz="2400" i="1" dirty="0">
                <a:solidFill>
                  <a:srgbClr val="002060"/>
                </a:solidFill>
              </a:rPr>
              <a:t> </a:t>
            </a:r>
            <a:r>
              <a:rPr lang="it-IT" sz="2400" dirty="0">
                <a:solidFill>
                  <a:srgbClr val="002060"/>
                </a:solidFill>
              </a:rPr>
              <a:t/>
            </a:r>
            <a:br>
              <a:rPr lang="it-IT" sz="2400" dirty="0">
                <a:solidFill>
                  <a:srgbClr val="002060"/>
                </a:solidFill>
              </a:rPr>
            </a:br>
            <a:r>
              <a:rPr lang="it-IT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Filastrocca delle differenze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 non sei come me, tu sei diverso.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 non sentirti perso!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Anch’io sono diverso, siamo in due: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metto le mie mani con le tue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certe cose so fare io ed altre tu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messi insieme sappiamo far di più.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 non sei come me, son fortunato!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Davvero ti son grato!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Perché non siamo uguali: vuol dire che tutti e due siamo “speciali”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La 3 A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5918" y="521495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it-IT" sz="2800" i="1" dirty="0">
                <a:latin typeface="Comic Sans MS" pitchFamily="66" charset="0"/>
              </a:rPr>
              <a:t>“ L’Amicizia”</a:t>
            </a:r>
          </a:p>
        </p:txBody>
      </p:sp>
      <p:pic>
        <p:nvPicPr>
          <p:cNvPr id="5" name="Segnaposto immagine 4" descr="L'Amicizia e'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612774"/>
            <a:ext cx="6929486" cy="4459299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54864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400" dirty="0">
                <a:latin typeface="Comic Sans MS" pitchFamily="66" charset="0"/>
              </a:rPr>
              <a:t>Il terzo tema scelto su cui </a:t>
            </a:r>
            <a:r>
              <a:rPr lang="it-IT" sz="2400" dirty="0" err="1">
                <a:latin typeface="Comic Sans MS" pitchFamily="66" charset="0"/>
              </a:rPr>
              <a:t>pensare…condividere…costruire…</a:t>
            </a:r>
            <a:endParaRPr lang="it-IT" sz="24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814393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 Costituzione dell’amicizia e i suoi articoli.</a:t>
            </a:r>
            <a:endParaRPr kumimoji="0" lang="it-IT" sz="28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Esposizione di sentimenti e stati d’animo in relazione al tema dell’amicizia</a:t>
            </a:r>
            <a:r>
              <a:rPr kumimoji="0" lang="it-IT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i="1" dirty="0">
                <a:latin typeface="Comic Sans MS" pitchFamily="66" charset="0"/>
                <a:ea typeface="Calibri" pitchFamily="34" charset="0"/>
                <a:cs typeface="Arial" pitchFamily="34" charset="0"/>
              </a:rPr>
              <a:t>(Gli alunni a piccoli gruppi rispondono e scrivono..)</a:t>
            </a:r>
            <a:endParaRPr kumimoji="0" lang="it-IT" sz="2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Definizione di amicizia da dizionario.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Che cos’è per noi l’amicizia?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Che cosa proviamo quando siamo con un amico?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Come ci comportiamo con i nostri amici?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Cosa non sopportiamo di un amico?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Sintetizziamo</a:t>
            </a:r>
            <a:r>
              <a:rPr lang="it-IT" sz="28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con PAROLE significative: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04644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Fedeltà</a:t>
            </a: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Allegria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Amore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40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it-IT" sz="4000" b="1" dirty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Giustizia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Felicità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it-IT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it-IT" sz="4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egame</a:t>
            </a:r>
            <a:endParaRPr kumimoji="0" lang="it-IT" sz="40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Da una FILASTROCCA</a:t>
            </a:r>
            <a:r>
              <a:rPr kumimoji="0" lang="it-IT" sz="24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 d’</a:t>
            </a:r>
            <a:r>
              <a:rPr kumimoji="0" lang="it-IT" sz="240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autore…</a:t>
            </a:r>
            <a:r>
              <a:rPr kumimoji="0" lang="it-IT" sz="24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“Giuramento dell’amicizia”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Tutti per uno,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uno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 tutti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E’ questo il patto che noi giuriamo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 giorni belli,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negli anni brutti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Tutte le foglie da un solo ramo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tutti i fiumi in un solo mare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Tutte le forze in un solo braccio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questo braccio ce la può fare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Voi ce la fate se io ce la faccio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Perché non resti più indietro nessuno: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Uno per tutti,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tutti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 uno.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357686" y="6143644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Ugo </a:t>
            </a:r>
            <a:r>
              <a:rPr lang="it-IT" sz="24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Tognolini</a:t>
            </a:r>
            <a:endParaRPr lang="it-IT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357166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Comic Sans MS" pitchFamily="66" charset="0"/>
              </a:rPr>
              <a:t>….Alla composizione collettiva di una FILASTROCCA  tutta nostra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63688" y="1360091"/>
            <a:ext cx="58579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“L’Amicizia Regina”</a:t>
            </a:r>
          </a:p>
          <a:p>
            <a:pPr algn="ctr"/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Nel castello dell’amicizia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Regna pace e giustizia.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La regina ha tanti amici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che son sempre felici.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Se hai bisogno non ti disperare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c’è sempre un amico che e ti può aiutare.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Nel giardino dell’amicizia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c’è un bambino che gioca in compagnia.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Giocare insieme è entusiasmante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ci si diverte in ogni istante</a:t>
            </a:r>
          </a:p>
          <a:p>
            <a:pPr algn="ctr"/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                                              La 3 B</a:t>
            </a:r>
          </a:p>
          <a:p>
            <a:pPr algn="ctr"/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1071538" y="612774"/>
            <a:ext cx="7286676" cy="481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3042" y="5715016"/>
            <a:ext cx="5486400" cy="1142984"/>
          </a:xfrm>
        </p:spPr>
        <p:txBody>
          <a:bodyPr>
            <a:normAutofit fontScale="92500"/>
          </a:bodyPr>
          <a:lstStyle/>
          <a:p>
            <a:r>
              <a:rPr lang="it-IT" sz="2400" i="1" dirty="0">
                <a:latin typeface="Comic Sans MS" pitchFamily="66" charset="0"/>
              </a:rPr>
              <a:t>Infine, inventiamo insieme e rispettiamo</a:t>
            </a:r>
          </a:p>
          <a:p>
            <a:pPr algn="ctr"/>
            <a:r>
              <a:rPr lang="it-IT" sz="2800" b="1" i="1" dirty="0">
                <a:solidFill>
                  <a:srgbClr val="C00000"/>
                </a:solidFill>
                <a:latin typeface="Comic Sans MS" pitchFamily="66" charset="0"/>
              </a:rPr>
              <a:t>“La Costituzione dell’Amicizia”</a:t>
            </a:r>
          </a:p>
          <a:p>
            <a:endParaRPr lang="it-IT" sz="2800" b="1" i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1538" y="4929198"/>
            <a:ext cx="7286676" cy="1490662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latin typeface="Comic Sans MS" pitchFamily="66" charset="0"/>
                <a:cs typeface="Arial" pitchFamily="34" charset="0"/>
              </a:rPr>
              <a:t>L’incontro si è concluso con un “regalo” speciale:  la signora Ingrao  ha personalizzato con  il suo autografo e delle dediche particolari le  copie di ciascun alunno.</a:t>
            </a:r>
          </a:p>
          <a:p>
            <a:pPr algn="ctr"/>
            <a:endParaRPr lang="it-IT" sz="2800" b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929089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Comic Sans MS" pitchFamily="66" charset="0"/>
              </a:rPr>
              <a:t>…”E’ stata una giornata bellissima e importante.</a:t>
            </a:r>
            <a:br>
              <a:rPr lang="it-IT" sz="28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sz="2800" dirty="0">
                <a:solidFill>
                  <a:srgbClr val="002060"/>
                </a:solidFill>
                <a:latin typeface="Comic Sans MS" pitchFamily="66" charset="0"/>
              </a:rPr>
              <a:t>Grazie a questo libro abbiamo imparato molto e abbiamo capito che si può viaggiare con il cuore e con la mente e realizzare ciò in cui si crede, basta volerlo!”</a:t>
            </a:r>
            <a:br>
              <a:rPr lang="it-IT" sz="28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sz="28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it-IT" sz="28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sz="2800" dirty="0">
                <a:solidFill>
                  <a:srgbClr val="002060"/>
                </a:solidFill>
                <a:latin typeface="Comic Sans MS" pitchFamily="66" charset="0"/>
              </a:rPr>
              <a:t>                          </a:t>
            </a:r>
            <a:r>
              <a:rPr lang="it-IT" sz="2400" dirty="0">
                <a:solidFill>
                  <a:srgbClr val="002060"/>
                </a:solidFill>
                <a:latin typeface="Comic Sans MS" pitchFamily="66" charset="0"/>
              </a:rPr>
              <a:t>Gli alunni e le alunni delle classi </a:t>
            </a:r>
            <a:br>
              <a:rPr lang="it-IT" sz="24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rgbClr val="002060"/>
                </a:solidFill>
                <a:latin typeface="Comic Sans MS" pitchFamily="66" charset="0"/>
              </a:rPr>
              <a:t>                          3^ A-B-C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400800" cy="175260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2060"/>
                </a:solidFill>
                <a:latin typeface="Comic Sans MS" pitchFamily="66" charset="0"/>
              </a:rPr>
              <a:t>Grazie Signora Ingrao!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4292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Gli alunni delle classi terze, nell’ambito del percorso svolto in questo anno scolastico sul tema del “</a:t>
            </a:r>
            <a:r>
              <a:rPr lang="it-IT" sz="2400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Viaggio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” hanno  scoperto che viaggiare </a:t>
            </a:r>
            <a:r>
              <a:rPr lang="it-IT" sz="2400" dirty="0">
                <a:latin typeface="Comic Sans MS" pitchFamily="66" charset="0"/>
                <a:cs typeface="Arial" pitchFamily="34" charset="0"/>
              </a:rPr>
              <a:t>ha tante valenze, può significare anche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prendere il volo con il cuore con la mente.</a:t>
            </a:r>
          </a:p>
          <a:p>
            <a:pPr algn="ctr">
              <a:buNone/>
            </a:pPr>
            <a:endParaRPr lang="it-IT" sz="24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just">
              <a:buNone/>
            </a:pPr>
            <a:r>
              <a:rPr lang="it-IT" sz="2400" dirty="0">
                <a:latin typeface="Comic Sans MS" pitchFamily="66" charset="0"/>
                <a:cs typeface="Arial" pitchFamily="34" charset="0"/>
              </a:rPr>
              <a:t>In quest’ottica hanno affrontato nelle rispettive classi la lettura del testo di narrativa per ragazzi </a:t>
            </a:r>
            <a:r>
              <a:rPr lang="it-IT" sz="2400" b="1" dirty="0">
                <a:latin typeface="Comic Sans MS" pitchFamily="66" charset="0"/>
                <a:cs typeface="Arial" pitchFamily="34" charset="0"/>
              </a:rPr>
              <a:t>“</a:t>
            </a:r>
            <a:r>
              <a:rPr lang="it-IT" sz="2400" b="1" dirty="0" err="1">
                <a:latin typeface="Comic Sans MS" pitchFamily="66" charset="0"/>
                <a:cs typeface="Arial" pitchFamily="34" charset="0"/>
              </a:rPr>
              <a:t>Habiba</a:t>
            </a:r>
            <a:r>
              <a:rPr lang="it-IT" sz="2400" b="1" dirty="0">
                <a:latin typeface="Comic Sans MS" pitchFamily="66" charset="0"/>
                <a:cs typeface="Arial" pitchFamily="34" charset="0"/>
              </a:rPr>
              <a:t> la magica”, </a:t>
            </a:r>
            <a:r>
              <a:rPr lang="it-IT" sz="2400" dirty="0">
                <a:latin typeface="Comic Sans MS" pitchFamily="66" charset="0"/>
                <a:cs typeface="Arial" pitchFamily="34" charset="0"/>
              </a:rPr>
              <a:t>scritto da Chiara Ingrao, con la quale hanno avuto il piacere di incontrarsi venerdì 10 Maggio, nella palestra della scuola, per un momento di animazione e una lunga intervista all’autrice.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BlkFront" descr="https://images-na.ssl-images-amazon.com/images/I/519nlhv12sL._SX359_BO1,204,203,200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14290"/>
            <a:ext cx="6072230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4348" y="714356"/>
            <a:ext cx="8215370" cy="5572164"/>
          </a:xfrm>
        </p:spPr>
        <p:txBody>
          <a:bodyPr>
            <a:normAutofit fontScale="25000" lnSpcReduction="20000"/>
          </a:bodyPr>
          <a:lstStyle/>
          <a:p>
            <a:pPr algn="ctr"/>
            <a:endParaRPr lang="it-IT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9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Ognuna delle tre classi ha sviluppato un tema emerso dalla lettura del testo; tra i tanti quello delle </a:t>
            </a:r>
            <a:r>
              <a:rPr lang="it-IT" sz="96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Paure</a:t>
            </a:r>
            <a:r>
              <a:rPr lang="it-IT" sz="9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, della </a:t>
            </a:r>
            <a:r>
              <a:rPr lang="it-IT" sz="96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Diversità</a:t>
            </a:r>
            <a:r>
              <a:rPr lang="it-IT" sz="9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come valore, dell’</a:t>
            </a:r>
            <a:r>
              <a:rPr lang="it-IT" sz="96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Amicizia, </a:t>
            </a:r>
            <a:r>
              <a:rPr lang="it-IT" sz="9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creando momenti di </a:t>
            </a:r>
            <a:r>
              <a:rPr lang="it-IT" sz="96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intensa emozione e partecipazione di gruppo</a:t>
            </a:r>
            <a:r>
              <a:rPr lang="it-IT" sz="9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algn="ctr"/>
            <a:endParaRPr lang="it-IT" sz="96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it-IT" sz="9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Ogni sezione ha iniziato la sua esibizione </a:t>
            </a:r>
            <a:r>
              <a:rPr lang="it-IT" sz="96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leggendo un brano dal libro; </a:t>
            </a:r>
          </a:p>
          <a:p>
            <a:pPr algn="ctr"/>
            <a:endParaRPr lang="it-IT" sz="9600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it-IT" sz="96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    ha rappresentato con coreografie di gruppo suggestioni, idee, pensieri</a:t>
            </a:r>
            <a:r>
              <a:rPr lang="it-IT" sz="9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;</a:t>
            </a:r>
          </a:p>
          <a:p>
            <a:pPr algn="ctr"/>
            <a:endParaRPr lang="it-IT" sz="96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it-IT" sz="96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      ha inventato filastrocche, testi, riflessioni; </a:t>
            </a:r>
          </a:p>
          <a:p>
            <a:pPr algn="ctr"/>
            <a:endParaRPr lang="it-IT" sz="9600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it-IT" sz="9600" dirty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    infine ha realizzato disegni e cartelloni.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1"/>
            <a:ext cx="36433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857620" y="714356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>
                <a:latin typeface="Comic Sans MS" pitchFamily="66" charset="0"/>
                <a:cs typeface="Arial" pitchFamily="34" charset="0"/>
              </a:rPr>
              <a:t>E’ seguita </a:t>
            </a:r>
            <a:r>
              <a:rPr lang="it-IT" sz="2400" b="1" dirty="0">
                <a:latin typeface="Comic Sans MS" pitchFamily="66" charset="0"/>
                <a:cs typeface="Arial" pitchFamily="34" charset="0"/>
              </a:rPr>
              <a:t>poi un’intervista alla signora Ingrao </a:t>
            </a:r>
            <a:r>
              <a:rPr lang="it-IT" sz="2400" dirty="0">
                <a:latin typeface="Comic Sans MS" pitchFamily="66" charset="0"/>
                <a:cs typeface="Arial" pitchFamily="34" charset="0"/>
              </a:rPr>
              <a:t>che ha permesso di comprendere meglio il mondo di </a:t>
            </a:r>
            <a:r>
              <a:rPr lang="it-IT" sz="2400" dirty="0" err="1">
                <a:latin typeface="Comic Sans MS" pitchFamily="66" charset="0"/>
                <a:cs typeface="Arial" pitchFamily="34" charset="0"/>
              </a:rPr>
              <a:t>Habiba</a:t>
            </a:r>
            <a:r>
              <a:rPr lang="it-IT" sz="2400" dirty="0">
                <a:latin typeface="Comic Sans MS" pitchFamily="66" charset="0"/>
                <a:cs typeface="Arial" pitchFamily="34" charset="0"/>
              </a:rPr>
              <a:t> e degli altri personaggi del racconto e contemporaneamente  conoscere da vicino il mestiere di </a:t>
            </a:r>
            <a:r>
              <a:rPr lang="it-IT" sz="24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scrittrice ed autrice di romanzi</a:t>
            </a:r>
            <a:r>
              <a:rPr lang="it-IT" sz="2400" dirty="0">
                <a:latin typeface="Comic Sans MS" pitchFamily="66" charset="0"/>
                <a:cs typeface="Arial" pitchFamily="34" charset="0"/>
              </a:rPr>
              <a:t> per adulti e bambini.</a:t>
            </a:r>
          </a:p>
          <a:p>
            <a:pPr algn="ctr">
              <a:buNone/>
            </a:pPr>
            <a:endParaRPr lang="it-IT" sz="2400" dirty="0"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endParaRPr lang="it-IT" sz="2400" dirty="0"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endParaRPr lang="it-IT" sz="2400" dirty="0"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endParaRPr lang="it-IT" sz="2400" dirty="0"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endParaRPr lang="it-IT" sz="2400" dirty="0">
              <a:latin typeface="Comic Sans MS" pitchFamily="66" charset="0"/>
              <a:cs typeface="Arial" pitchFamily="34" charset="0"/>
            </a:endParaRPr>
          </a:p>
          <a:p>
            <a:pPr algn="ctr">
              <a:buNone/>
            </a:pPr>
            <a:endParaRPr lang="it-IT" sz="2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43372" y="507207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i="1" dirty="0">
                <a:latin typeface="Comic Sans MS" pitchFamily="66" charset="0"/>
                <a:cs typeface="Arial" pitchFamily="34" charset="0"/>
              </a:rPr>
              <a:t>E’ stata un’ esperienza davvero unica per tutti noi!!!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i="1" dirty="0">
                <a:latin typeface="Comic Sans MS" pitchFamily="66" charset="0"/>
                <a:cs typeface="Arial" pitchFamily="34" charset="0"/>
              </a:rPr>
              <a:t>Frasi significative</a:t>
            </a:r>
            <a:r>
              <a:rPr lang="it-IT" sz="2400" dirty="0">
                <a:latin typeface="Comic Sans MS" pitchFamily="66" charset="0"/>
                <a:cs typeface="Arial" pitchFamily="34" charset="0"/>
              </a:rPr>
              <a:t> dal testo</a:t>
            </a:r>
            <a:endParaRPr lang="it-IT" sz="2400" dirty="0"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714348" y="357166"/>
            <a:ext cx="7929618" cy="437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2400" dirty="0">
                <a:latin typeface="Comic Sans MS" pitchFamily="66" charset="0"/>
                <a:cs typeface="Arial" pitchFamily="34" charset="0"/>
              </a:rPr>
              <a:t>Alcune tra </a:t>
            </a:r>
            <a:r>
              <a:rPr lang="it-IT" sz="2400" dirty="0" err="1">
                <a:latin typeface="Comic Sans MS" pitchFamily="66" charset="0"/>
                <a:cs typeface="Arial" pitchFamily="34" charset="0"/>
              </a:rPr>
              <a:t>tante…tappezzavano</a:t>
            </a:r>
            <a:r>
              <a:rPr lang="it-IT" sz="2400" dirty="0">
                <a:latin typeface="Comic Sans MS" pitchFamily="66" charset="0"/>
                <a:cs typeface="Arial" pitchFamily="34" charset="0"/>
              </a:rPr>
              <a:t> le pareti della palestra della scuola</a:t>
            </a:r>
          </a:p>
          <a:p>
            <a:pPr algn="ctr"/>
            <a:endParaRPr lang="it-IT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42978"/>
          </a:xfrm>
        </p:spPr>
        <p:txBody>
          <a:bodyPr/>
          <a:lstStyle/>
          <a:p>
            <a:pPr algn="ctr"/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82" r="588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491" r="8491"/>
          <a:stretch>
            <a:fillRect/>
          </a:stretch>
        </p:blipFill>
        <p:spPr bwMode="auto">
          <a:xfrm>
            <a:off x="1000100" y="612774"/>
            <a:ext cx="7643866" cy="503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1472" y="5929330"/>
            <a:ext cx="8072494" cy="928670"/>
          </a:xfrm>
        </p:spPr>
        <p:txBody>
          <a:bodyPr>
            <a:noAutofit/>
          </a:bodyPr>
          <a:lstStyle/>
          <a:p>
            <a:pPr algn="ctr"/>
            <a:r>
              <a:rPr lang="it-IT" sz="2400" i="1" dirty="0">
                <a:latin typeface="Comic Sans MS" pitchFamily="66" charset="0"/>
                <a:cs typeface="Arial" pitchFamily="34" charset="0"/>
              </a:rPr>
              <a:t>Dopo aver letto il libro, tutto è iniziato con un </a:t>
            </a:r>
            <a:r>
              <a:rPr lang="it-IT" sz="2400" i="1" dirty="0" err="1">
                <a:latin typeface="Comic Sans MS" pitchFamily="66" charset="0"/>
                <a:cs typeface="Arial" pitchFamily="34" charset="0"/>
              </a:rPr>
              <a:t>Brain</a:t>
            </a:r>
            <a:r>
              <a:rPr lang="it-IT" sz="2400" i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it-IT" sz="2400" i="1" dirty="0" err="1">
                <a:latin typeface="Comic Sans MS" pitchFamily="66" charset="0"/>
                <a:cs typeface="Arial" pitchFamily="34" charset="0"/>
              </a:rPr>
              <a:t>storming</a:t>
            </a:r>
            <a:endParaRPr lang="it-IT" sz="2400" i="1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1384</Words>
  <Application>Microsoft Macintosh PowerPoint</Application>
  <PresentationFormat>Presentazione su schermo (4:3)</PresentationFormat>
  <Paragraphs>184</Paragraphs>
  <Slides>29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Istituto Comprensivo “T. Tasso” Latina</vt:lpstr>
      <vt:lpstr> “Chi vuole vola”    Animazione alla lettura del testo “Habiba la magica”- incontro con l’autrice Chiara Ingrao    </vt:lpstr>
      <vt:lpstr>Presentazione di PowerPoint</vt:lpstr>
      <vt:lpstr>Presentazione di PowerPoint</vt:lpstr>
      <vt:lpstr>Presentazione di PowerPoint</vt:lpstr>
      <vt:lpstr>Presentazione di PowerPoint</vt:lpstr>
      <vt:lpstr>Frasi significative dal testo</vt:lpstr>
      <vt:lpstr>Presentazione di PowerPoint</vt:lpstr>
      <vt:lpstr>Presentazione di PowerPoint</vt:lpstr>
      <vt:lpstr>Presentazione di PowerPoint</vt:lpstr>
      <vt:lpstr>Il Gioco dello specchio</vt:lpstr>
      <vt:lpstr>Presentazione di PowerPoint</vt:lpstr>
      <vt:lpstr>Presentazione di PowerPoint</vt:lpstr>
      <vt:lpstr>Dopo aver svolto l’attività di individuazione delle paure e dopo averle disegnate, gli alunni hanno inventato una filastrocca: </vt:lpstr>
      <vt:lpstr>Presentazione di PowerPoint</vt:lpstr>
      <vt:lpstr>“La Diversita’ “</vt:lpstr>
      <vt:lpstr>I bambini dicono: -I nostri autoritratti sono stati eseguiti pensando a come siamo e a come ci vedono gli altri, per far capire meglio le nostre diversità e la nostra ricchezza, alcuni nostri compagni hanno deciso di presentarsi in modo divertente e simpatico-   </vt:lpstr>
      <vt:lpstr>” Mi chiamo Gaia e ho otto anni!”  ” Gaia sa di essere una bambina simpatica e carina!”  ” Per noi compagni è un po’ troppo timida!” </vt:lpstr>
      <vt:lpstr> “Sono Sofia e voglio bene a tutti i miei compagni e le mie maestre.”   “Sofia ama danzare e fare la modella!”  ” Sofia è la nostra forza!!!!” </vt:lpstr>
      <vt:lpstr>La lettura di Habiba ci ha insegnato molto, essere diversi vuol dire essere preziosi e “rari come un diamante”: ognuno di noi brilla a suo modo ma tutti insieme riusciamo ad  emettere una luce più intensa e preziosa.  DIVERSI MA UGUALI!  L’UNIONE E’ LA NOSTRA FORZA     </vt:lpstr>
      <vt:lpstr>Presentazione di PowerPoint</vt:lpstr>
      <vt:lpstr>“ L’Amicizia”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…”E’ stata una giornata bellissima e importante. Grazie a questo libro abbiamo imparato molto e abbiamo capito che si può viaggiare con il cuore e con la mente e realizzare ciò in cui si crede, basta volerlo!”                            Gli alunni e le alunni delle classi                            3^ A-B-C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Titolo: “Chi vuole vola”    Sottotitolo:Animazione alla lettura del testo “Habibala     magica”- incontro con l’autrice Chiara Ingrao</dc:title>
  <dc:creator>Grossi M. Caterina</dc:creator>
  <cp:lastModifiedBy>chiara INGRAO</cp:lastModifiedBy>
  <cp:revision>170</cp:revision>
  <dcterms:created xsi:type="dcterms:W3CDTF">2019-06-17T18:25:57Z</dcterms:created>
  <dcterms:modified xsi:type="dcterms:W3CDTF">2019-06-30T09:23:32Z</dcterms:modified>
</cp:coreProperties>
</file>